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308" r:id="rId2"/>
    <p:sldId id="259" r:id="rId3"/>
    <p:sldId id="260" r:id="rId4"/>
    <p:sldId id="261" r:id="rId5"/>
    <p:sldId id="262" r:id="rId6"/>
    <p:sldId id="263" r:id="rId7"/>
    <p:sldId id="264" r:id="rId8"/>
    <p:sldId id="265" r:id="rId9"/>
    <p:sldId id="266" r:id="rId10"/>
    <p:sldId id="267" r:id="rId11"/>
    <p:sldId id="268" r:id="rId12"/>
    <p:sldId id="316" r:id="rId13"/>
    <p:sldId id="269" r:id="rId14"/>
    <p:sldId id="317" r:id="rId15"/>
    <p:sldId id="270" r:id="rId16"/>
    <p:sldId id="318" r:id="rId17"/>
    <p:sldId id="271" r:id="rId18"/>
    <p:sldId id="273" r:id="rId19"/>
    <p:sldId id="319" r:id="rId20"/>
    <p:sldId id="274" r:id="rId21"/>
    <p:sldId id="275" r:id="rId22"/>
    <p:sldId id="277" r:id="rId23"/>
    <p:sldId id="320" r:id="rId24"/>
    <p:sldId id="322" r:id="rId25"/>
    <p:sldId id="279" r:id="rId26"/>
    <p:sldId id="280" r:id="rId27"/>
    <p:sldId id="282" r:id="rId28"/>
    <p:sldId id="283" r:id="rId29"/>
    <p:sldId id="315" r:id="rId30"/>
    <p:sldId id="284" r:id="rId31"/>
    <p:sldId id="301" r:id="rId32"/>
    <p:sldId id="304" r:id="rId33"/>
    <p:sldId id="286" r:id="rId34"/>
    <p:sldId id="306" r:id="rId35"/>
    <p:sldId id="288" r:id="rId36"/>
    <p:sldId id="289" r:id="rId37"/>
    <p:sldId id="309" r:id="rId38"/>
    <p:sldId id="310" r:id="rId39"/>
    <p:sldId id="321" r:id="rId40"/>
    <p:sldId id="290" r:id="rId41"/>
    <p:sldId id="311" r:id="rId42"/>
    <p:sldId id="312" r:id="rId43"/>
    <p:sldId id="294" r:id="rId44"/>
    <p:sldId id="313" r:id="rId45"/>
    <p:sldId id="314" r:id="rId46"/>
    <p:sldId id="298" r:id="rId47"/>
    <p:sldId id="300" r:id="rId48"/>
    <p:sldId id="323" r:id="rId49"/>
    <p:sldId id="302" r:id="rId50"/>
    <p:sldId id="303" r:id="rId51"/>
    <p:sldId id="305" r:id="rId52"/>
    <p:sldId id="307" r:id="rId53"/>
    <p:sldId id="324" r:id="rId5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CCFF"/>
    <a:srgbClr val="FF66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34" d="100"/>
          <a:sy n="134" d="100"/>
        </p:scale>
        <p:origin x="-95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7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3" tIns="48161" rIns="96323" bIns="48161" numCol="1" anchor="t" anchorCtr="0" compatLnSpc="1">
            <a:prstTxWarp prst="textNoShape">
              <a:avLst/>
            </a:prstTxWarp>
          </a:bodyPr>
          <a:lstStyle>
            <a:lvl1pPr>
              <a:defRPr sz="1300" smtClean="0">
                <a:latin typeface="Times New Roman" pitchFamily="18" charset="0"/>
              </a:defRPr>
            </a:lvl1pPr>
          </a:lstStyle>
          <a:p>
            <a:pPr>
              <a:defRPr/>
            </a:pPr>
            <a:endParaRPr lang="en-US" dirty="0"/>
          </a:p>
        </p:txBody>
      </p:sp>
      <p:sp>
        <p:nvSpPr>
          <p:cNvPr id="78851" name="Rectangle 3"/>
          <p:cNvSpPr>
            <a:spLocks noGrp="1" noChangeArrowheads="1"/>
          </p:cNvSpPr>
          <p:nvPr>
            <p:ph type="dt" sz="quarter" idx="1"/>
          </p:nvPr>
        </p:nvSpPr>
        <p:spPr bwMode="auto">
          <a:xfrm>
            <a:off x="4145280" y="0"/>
            <a:ext cx="3169920" cy="47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3" tIns="48161" rIns="96323" bIns="48161" numCol="1" anchor="t" anchorCtr="0" compatLnSpc="1">
            <a:prstTxWarp prst="textNoShape">
              <a:avLst/>
            </a:prstTxWarp>
          </a:bodyPr>
          <a:lstStyle>
            <a:lvl1pPr algn="r">
              <a:defRPr sz="1300" smtClean="0">
                <a:latin typeface="Times New Roman" pitchFamily="18" charset="0"/>
              </a:defRPr>
            </a:lvl1pPr>
          </a:lstStyle>
          <a:p>
            <a:pPr>
              <a:defRPr/>
            </a:pPr>
            <a:endParaRPr lang="en-US" dirty="0"/>
          </a:p>
        </p:txBody>
      </p:sp>
      <p:sp>
        <p:nvSpPr>
          <p:cNvPr id="78852" name="Rectangle 4"/>
          <p:cNvSpPr>
            <a:spLocks noGrp="1" noChangeArrowheads="1"/>
          </p:cNvSpPr>
          <p:nvPr>
            <p:ph type="ftr" sz="quarter" idx="2"/>
          </p:nvPr>
        </p:nvSpPr>
        <p:spPr bwMode="auto">
          <a:xfrm>
            <a:off x="0" y="9145577"/>
            <a:ext cx="3169920" cy="47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3" tIns="48161" rIns="96323" bIns="48161" numCol="1" anchor="b" anchorCtr="0" compatLnSpc="1">
            <a:prstTxWarp prst="textNoShape">
              <a:avLst/>
            </a:prstTxWarp>
          </a:bodyPr>
          <a:lstStyle>
            <a:lvl1pPr>
              <a:defRPr sz="1300" smtClean="0">
                <a:latin typeface="Times New Roman" pitchFamily="18" charset="0"/>
              </a:defRPr>
            </a:lvl1pPr>
          </a:lstStyle>
          <a:p>
            <a:pPr>
              <a:defRPr/>
            </a:pPr>
            <a:endParaRPr lang="en-US" dirty="0"/>
          </a:p>
        </p:txBody>
      </p:sp>
      <p:sp>
        <p:nvSpPr>
          <p:cNvPr id="78853" name="Rectangle 5"/>
          <p:cNvSpPr>
            <a:spLocks noGrp="1" noChangeArrowheads="1"/>
          </p:cNvSpPr>
          <p:nvPr>
            <p:ph type="sldNum" sz="quarter" idx="3"/>
          </p:nvPr>
        </p:nvSpPr>
        <p:spPr bwMode="auto">
          <a:xfrm>
            <a:off x="4145280" y="9145577"/>
            <a:ext cx="3169920" cy="47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3" tIns="48161" rIns="96323" bIns="48161" numCol="1" anchor="b" anchorCtr="0" compatLnSpc="1">
            <a:prstTxWarp prst="textNoShape">
              <a:avLst/>
            </a:prstTxWarp>
          </a:bodyPr>
          <a:lstStyle>
            <a:lvl1pPr algn="r">
              <a:defRPr sz="1300" smtClean="0">
                <a:latin typeface="Times New Roman" pitchFamily="18" charset="0"/>
              </a:defRPr>
            </a:lvl1pPr>
          </a:lstStyle>
          <a:p>
            <a:pPr>
              <a:defRPr/>
            </a:pPr>
            <a:fld id="{57B70285-1318-41F7-B62E-A120068C5C87}" type="slidenum">
              <a:rPr lang="en-US"/>
              <a:pPr>
                <a:defRPr/>
              </a:pPr>
              <a:t>‹#›</a:t>
            </a:fld>
            <a:endParaRPr lang="en-US" dirty="0"/>
          </a:p>
        </p:txBody>
      </p:sp>
    </p:spTree>
    <p:extLst>
      <p:ext uri="{BB962C8B-B14F-4D97-AF65-F5344CB8AC3E}">
        <p14:creationId xmlns:p14="http://schemas.microsoft.com/office/powerpoint/2010/main" val="158654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474"/>
          </a:xfrm>
          <a:prstGeom prst="rect">
            <a:avLst/>
          </a:prstGeom>
        </p:spPr>
        <p:txBody>
          <a:bodyPr vert="horz" lIns="96323" tIns="48161" rIns="96323" bIns="48161" rtlCol="0"/>
          <a:lstStyle>
            <a:lvl1pPr algn="l">
              <a:defRPr sz="1300" smtClean="0">
                <a:latin typeface="Times New Roman" pitchFamily="18" charset="0"/>
              </a:defRPr>
            </a:lvl1pPr>
          </a:lstStyle>
          <a:p>
            <a:pPr>
              <a:defRPr/>
            </a:pPr>
            <a:endParaRPr lang="en-US" dirty="0"/>
          </a:p>
        </p:txBody>
      </p:sp>
      <p:sp>
        <p:nvSpPr>
          <p:cNvPr id="3" name="Date Placeholder 2"/>
          <p:cNvSpPr>
            <a:spLocks noGrp="1"/>
          </p:cNvSpPr>
          <p:nvPr>
            <p:ph type="dt" idx="1"/>
          </p:nvPr>
        </p:nvSpPr>
        <p:spPr>
          <a:xfrm>
            <a:off x="4143587" y="1"/>
            <a:ext cx="3169920" cy="480474"/>
          </a:xfrm>
          <a:prstGeom prst="rect">
            <a:avLst/>
          </a:prstGeom>
        </p:spPr>
        <p:txBody>
          <a:bodyPr vert="horz" lIns="96323" tIns="48161" rIns="96323" bIns="48161" rtlCol="0"/>
          <a:lstStyle>
            <a:lvl1pPr algn="r">
              <a:defRPr sz="1300" smtClean="0">
                <a:latin typeface="Times New Roman" pitchFamily="18" charset="0"/>
              </a:defRPr>
            </a:lvl1pPr>
          </a:lstStyle>
          <a:p>
            <a:pPr>
              <a:defRPr/>
            </a:pPr>
            <a:fld id="{D84C7F31-B570-47DC-B1F8-6152245CB5CA}" type="datetimeFigureOut">
              <a:rPr lang="en-US"/>
              <a:pPr>
                <a:defRPr/>
              </a:pPr>
              <a:t>3/28/2022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323" tIns="48161" rIns="96323" bIns="48161" rtlCol="0" anchor="ctr"/>
          <a:lstStyle/>
          <a:p>
            <a:pPr lvl="0"/>
            <a:endParaRPr lang="en-US" noProof="0" dirty="0" smtClean="0"/>
          </a:p>
        </p:txBody>
      </p:sp>
      <p:sp>
        <p:nvSpPr>
          <p:cNvPr id="5" name="Notes Placeholder 4"/>
          <p:cNvSpPr>
            <a:spLocks noGrp="1"/>
          </p:cNvSpPr>
          <p:nvPr>
            <p:ph type="body" sz="quarter" idx="3"/>
          </p:nvPr>
        </p:nvSpPr>
        <p:spPr>
          <a:xfrm>
            <a:off x="731520" y="4561191"/>
            <a:ext cx="5852160" cy="4319297"/>
          </a:xfrm>
          <a:prstGeom prst="rect">
            <a:avLst/>
          </a:prstGeom>
        </p:spPr>
        <p:txBody>
          <a:bodyPr vert="horz" lIns="96323" tIns="48161" rIns="96323" bIns="4816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069"/>
            <a:ext cx="3169920" cy="480474"/>
          </a:xfrm>
          <a:prstGeom prst="rect">
            <a:avLst/>
          </a:prstGeom>
        </p:spPr>
        <p:txBody>
          <a:bodyPr vert="horz" lIns="96323" tIns="48161" rIns="96323" bIns="48161" rtlCol="0" anchor="b"/>
          <a:lstStyle>
            <a:lvl1pPr algn="l">
              <a:defRPr sz="1300" smtClean="0">
                <a:latin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4143587" y="9119069"/>
            <a:ext cx="3169920" cy="480474"/>
          </a:xfrm>
          <a:prstGeom prst="rect">
            <a:avLst/>
          </a:prstGeom>
        </p:spPr>
        <p:txBody>
          <a:bodyPr vert="horz" lIns="96323" tIns="48161" rIns="96323" bIns="48161" rtlCol="0" anchor="b"/>
          <a:lstStyle>
            <a:lvl1pPr algn="r">
              <a:defRPr sz="1300" smtClean="0">
                <a:latin typeface="Times New Roman" pitchFamily="18" charset="0"/>
              </a:defRPr>
            </a:lvl1pPr>
          </a:lstStyle>
          <a:p>
            <a:pPr>
              <a:defRPr/>
            </a:pPr>
            <a:fld id="{151DF348-C5A2-4032-AD46-6CCCE0E1B610}" type="slidenum">
              <a:rPr lang="en-US"/>
              <a:pPr>
                <a:defRPr/>
              </a:pPr>
              <a:t>‹#›</a:t>
            </a:fld>
            <a:endParaRPr lang="en-US" dirty="0"/>
          </a:p>
        </p:txBody>
      </p:sp>
    </p:spTree>
    <p:extLst>
      <p:ext uri="{BB962C8B-B14F-4D97-AF65-F5344CB8AC3E}">
        <p14:creationId xmlns:p14="http://schemas.microsoft.com/office/powerpoint/2010/main" val="36227379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466D89D0-29AD-41E6-A15F-4B8008533D2C}" type="slidenum">
              <a:rPr lang="en-US" altLang="en-US" sz="1300"/>
              <a:pPr/>
              <a:t>2</a:t>
            </a:fld>
            <a:endParaRPr lang="en-US"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A7598393-82B6-4EA4-948D-4B1ECCB63BEA}" type="slidenum">
              <a:rPr lang="en-US" altLang="en-US" sz="1300"/>
              <a:pPr/>
              <a:t>11</a:t>
            </a:fld>
            <a:endParaRPr lang="en-US" alt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FED96476-6EAD-444D-ABDB-FBA642B9E97F}" type="slidenum">
              <a:rPr lang="en-US" altLang="en-US" sz="1300"/>
              <a:pPr/>
              <a:t>13</a:t>
            </a:fld>
            <a:endParaRPr lang="en-US" alt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7D3FF883-86CA-46A2-B4B8-7DC3E62B207A}" type="slidenum">
              <a:rPr lang="en-US" altLang="en-US" sz="1300"/>
              <a:pPr/>
              <a:t>15</a:t>
            </a:fld>
            <a:endParaRPr lang="en-US" alt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E83CA6B3-5496-4A1E-86BA-72C667E66934}" type="slidenum">
              <a:rPr lang="en-US" altLang="en-US" sz="1300"/>
              <a:pPr/>
              <a:t>17</a:t>
            </a:fld>
            <a:endParaRPr lang="en-US" altLang="en-US"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5F308401-2057-4835-8CCD-6FDD027DAC67}" type="slidenum">
              <a:rPr lang="en-US" altLang="en-US" sz="1300"/>
              <a:pPr/>
              <a:t>18</a:t>
            </a:fld>
            <a:endParaRPr lang="en-US" altLang="en-US"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DF3873CC-06C8-45F9-84E2-4F7E882E155E}" type="slidenum">
              <a:rPr lang="en-US" altLang="en-US" sz="1300"/>
              <a:pPr/>
              <a:t>20</a:t>
            </a:fld>
            <a:endParaRPr lang="en-US" alt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6F4555FB-420F-417C-9D97-7DA249EF288A}" type="slidenum">
              <a:rPr lang="en-US" altLang="en-US" sz="1300"/>
              <a:pPr/>
              <a:t>21</a:t>
            </a:fld>
            <a:endParaRPr lang="en-US" alt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16F9B4D7-E5FD-4010-ADF3-114F7854FE66}" type="slidenum">
              <a:rPr lang="en-US" altLang="en-US" sz="1300"/>
              <a:pPr/>
              <a:t>22</a:t>
            </a:fld>
            <a:endParaRPr lang="en-US" altLang="en-US"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ECB8C942-1E31-4542-98DC-F4DA48026353}" type="slidenum">
              <a:rPr lang="en-US" altLang="en-US" sz="1300"/>
              <a:pPr/>
              <a:t>25</a:t>
            </a:fld>
            <a:endParaRPr lang="en-US" altLang="en-US"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F987F6AD-9513-48D9-9A31-A9BF66188E0D}" type="slidenum">
              <a:rPr lang="en-US" altLang="en-US" sz="1300"/>
              <a:pPr/>
              <a:t>26</a:t>
            </a:fld>
            <a:endParaRPr lang="en-US" alt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C8796FE7-58B6-43AF-8DA3-3245F9AE8271}" type="slidenum">
              <a:rPr lang="en-US" altLang="en-US" sz="1300"/>
              <a:pPr/>
              <a:t>3</a:t>
            </a:fld>
            <a:endParaRPr lang="en-US" altLang="en-US"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05404634-0871-4F5E-81E9-05CAF7DC449D}" type="slidenum">
              <a:rPr lang="en-US" altLang="en-US" sz="1300"/>
              <a:pPr/>
              <a:t>27</a:t>
            </a:fld>
            <a:endParaRPr lang="en-US" altLang="en-US"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2FB12861-035B-430A-9FE9-2127B3081F90}" type="slidenum">
              <a:rPr lang="en-US" altLang="en-US" sz="1300"/>
              <a:pPr/>
              <a:t>28</a:t>
            </a:fld>
            <a:endParaRPr lang="en-US" alt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BC28818D-B10C-4029-A9B7-2D2F0ADA2B22}" type="slidenum">
              <a:rPr lang="en-US" altLang="en-US" sz="1300"/>
              <a:pPr/>
              <a:t>30</a:t>
            </a:fld>
            <a:endParaRPr lang="en-US" altLang="en-US"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52354A95-5004-45EC-941B-E83D9D4B4995}" type="slidenum">
              <a:rPr lang="en-US" altLang="en-US" sz="1300"/>
              <a:pPr/>
              <a:t>31</a:t>
            </a:fld>
            <a:endParaRPr lang="en-US" altLang="en-US"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A0F40613-E3BF-46F2-972E-5B137DC935B6}" type="slidenum">
              <a:rPr lang="en-US" altLang="en-US" sz="1300"/>
              <a:pPr/>
              <a:t>32</a:t>
            </a:fld>
            <a:endParaRPr lang="en-US" altLang="en-US"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8B00A704-83CF-4296-94DF-E39621B3F889}" type="slidenum">
              <a:rPr lang="en-US" altLang="en-US" sz="1300"/>
              <a:pPr/>
              <a:t>33</a:t>
            </a:fld>
            <a:endParaRPr lang="en-US" altLang="en-US"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70E6AC8B-8C42-45D3-9F90-F61A3ACE8FDB}" type="slidenum">
              <a:rPr lang="en-US" altLang="en-US" sz="1300"/>
              <a:pPr/>
              <a:t>34</a:t>
            </a:fld>
            <a:endParaRPr lang="en-US" altLang="en-US" sz="13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35299EE1-D90F-4591-AFDE-8608C615BA56}" type="slidenum">
              <a:rPr lang="en-US" altLang="en-US" sz="1300"/>
              <a:pPr/>
              <a:t>35</a:t>
            </a:fld>
            <a:endParaRPr lang="en-US" altLang="en-US" sz="13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4E11AAEF-020F-4EDE-A1BB-7D53D5F042F3}" type="slidenum">
              <a:rPr lang="en-US" altLang="en-US" sz="1300"/>
              <a:pPr/>
              <a:t>36</a:t>
            </a:fld>
            <a:endParaRPr lang="en-US" altLang="en-US"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4285512E-254A-4CF2-A6FC-79DF49609378}" type="slidenum">
              <a:rPr lang="en-US" altLang="en-US" sz="1300"/>
              <a:pPr/>
              <a:t>40</a:t>
            </a:fld>
            <a:endParaRPr lang="en-US" alt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CF21047D-B192-48E3-B696-C983B7983445}" type="slidenum">
              <a:rPr lang="en-US" altLang="en-US" sz="1300"/>
              <a:pPr/>
              <a:t>4</a:t>
            </a:fld>
            <a:endParaRPr lang="en-US" altLang="en-US"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B3585728-FC54-4D1B-87AA-78AF41D6A7E6}" type="slidenum">
              <a:rPr lang="en-US" altLang="en-US" sz="1300"/>
              <a:pPr/>
              <a:t>43</a:t>
            </a:fld>
            <a:endParaRPr lang="en-US" altLang="en-US" sz="13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51C23D87-F538-472F-8ECD-A2EB17E5A154}" type="slidenum">
              <a:rPr lang="en-US" altLang="en-US" sz="1300"/>
              <a:pPr/>
              <a:t>46</a:t>
            </a:fld>
            <a:endParaRPr lang="en-US" altLang="en-US" sz="13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CA704A78-716A-412F-AE77-D2AAD0C3A7D6}" type="slidenum">
              <a:rPr lang="en-US" altLang="en-US" sz="1300"/>
              <a:pPr/>
              <a:t>47</a:t>
            </a:fld>
            <a:endParaRPr lang="en-US" alt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CF3652FE-238B-4B6A-8A27-B9B0541A2316}" type="slidenum">
              <a:rPr lang="en-US" altLang="en-US" sz="1300"/>
              <a:pPr/>
              <a:t>49</a:t>
            </a:fld>
            <a:endParaRPr lang="en-US" altLang="en-US" sz="13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9EC5ECDB-03FD-42A7-9798-CA968572725F}" type="slidenum">
              <a:rPr lang="en-US" altLang="en-US" sz="1300"/>
              <a:pPr/>
              <a:t>50</a:t>
            </a:fld>
            <a:endParaRPr lang="en-US" altLang="en-US" sz="13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3A2A7D12-1377-4D08-934F-B10C40F09E40}" type="slidenum">
              <a:rPr lang="en-US" altLang="en-US" sz="1300"/>
              <a:pPr/>
              <a:t>51</a:t>
            </a:fld>
            <a:endParaRPr lang="en-US" altLang="en-US" sz="13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4AAD559C-2D87-4883-8174-1CBD32DC373B}" type="slidenum">
              <a:rPr lang="en-US" altLang="en-US" sz="1300"/>
              <a:pPr/>
              <a:t>52</a:t>
            </a:fld>
            <a:endParaRPr lang="en-US" alt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05D6E81D-854C-4CD5-BA7F-0015C67A80FC}" type="slidenum">
              <a:rPr lang="en-US" altLang="en-US" sz="1300"/>
              <a:pPr/>
              <a:t>5</a:t>
            </a:fld>
            <a:endParaRPr lang="en-US"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72E00021-4D23-48B0-80E6-78B1479CBC56}" type="slidenum">
              <a:rPr lang="en-US" altLang="en-US" sz="1300"/>
              <a:pPr/>
              <a:t>6</a:t>
            </a:fld>
            <a:endParaRPr lang="en-US"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F962E04C-D1CE-4DAD-804C-79B47D14A9EC}" type="slidenum">
              <a:rPr lang="en-US" altLang="en-US" sz="1300"/>
              <a:pPr/>
              <a:t>7</a:t>
            </a:fld>
            <a:endParaRPr lang="en-US" alt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4E29B939-708C-42D1-8894-2933366D2717}" type="slidenum">
              <a:rPr lang="en-US" altLang="en-US" sz="1300"/>
              <a:pPr/>
              <a:t>8</a:t>
            </a:fld>
            <a:endParaRPr lang="en-US" alt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57B454E6-3ABD-4E8B-AF56-0B9D49E4068A}" type="slidenum">
              <a:rPr lang="en-US" altLang="en-US" sz="1300"/>
              <a:pPr/>
              <a:t>9</a:t>
            </a:fld>
            <a:endParaRPr lang="en-US" alt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a:defRPr>
            </a:lvl1pPr>
            <a:lvl2pPr marL="782624" indent="-301009">
              <a:defRPr sz="2500">
                <a:solidFill>
                  <a:schemeClr val="tx1"/>
                </a:solidFill>
                <a:latin typeface="Times New Roman"/>
              </a:defRPr>
            </a:lvl2pPr>
            <a:lvl3pPr marL="1204036" indent="-240807">
              <a:defRPr sz="2500">
                <a:solidFill>
                  <a:schemeClr val="tx1"/>
                </a:solidFill>
                <a:latin typeface="Times New Roman"/>
              </a:defRPr>
            </a:lvl3pPr>
            <a:lvl4pPr marL="1685651" indent="-240807">
              <a:defRPr sz="2500">
                <a:solidFill>
                  <a:schemeClr val="tx1"/>
                </a:solidFill>
                <a:latin typeface="Times New Roman"/>
              </a:defRPr>
            </a:lvl4pPr>
            <a:lvl5pPr marL="2167265" indent="-240807">
              <a:defRPr sz="2500">
                <a:solidFill>
                  <a:schemeClr val="tx1"/>
                </a:solidFill>
                <a:latin typeface="Times New Roman"/>
              </a:defRPr>
            </a:lvl5pPr>
            <a:lvl6pPr marL="2648880" indent="-240807" eaLnBrk="0" fontAlgn="base" hangingPunct="0">
              <a:spcBef>
                <a:spcPct val="0"/>
              </a:spcBef>
              <a:spcAft>
                <a:spcPct val="0"/>
              </a:spcAft>
              <a:defRPr sz="2500">
                <a:solidFill>
                  <a:schemeClr val="tx1"/>
                </a:solidFill>
                <a:latin typeface="Times New Roman"/>
              </a:defRPr>
            </a:lvl6pPr>
            <a:lvl7pPr marL="3130494" indent="-240807" eaLnBrk="0" fontAlgn="base" hangingPunct="0">
              <a:spcBef>
                <a:spcPct val="0"/>
              </a:spcBef>
              <a:spcAft>
                <a:spcPct val="0"/>
              </a:spcAft>
              <a:defRPr sz="2500">
                <a:solidFill>
                  <a:schemeClr val="tx1"/>
                </a:solidFill>
                <a:latin typeface="Times New Roman"/>
              </a:defRPr>
            </a:lvl7pPr>
            <a:lvl8pPr marL="3612109" indent="-240807" eaLnBrk="0" fontAlgn="base" hangingPunct="0">
              <a:spcBef>
                <a:spcPct val="0"/>
              </a:spcBef>
              <a:spcAft>
                <a:spcPct val="0"/>
              </a:spcAft>
              <a:defRPr sz="2500">
                <a:solidFill>
                  <a:schemeClr val="tx1"/>
                </a:solidFill>
                <a:latin typeface="Times New Roman"/>
              </a:defRPr>
            </a:lvl8pPr>
            <a:lvl9pPr marL="4093723" indent="-240807" eaLnBrk="0" fontAlgn="base" hangingPunct="0">
              <a:spcBef>
                <a:spcPct val="0"/>
              </a:spcBef>
              <a:spcAft>
                <a:spcPct val="0"/>
              </a:spcAft>
              <a:defRPr sz="2500">
                <a:solidFill>
                  <a:schemeClr val="tx1"/>
                </a:solidFill>
                <a:latin typeface="Times New Roman"/>
              </a:defRPr>
            </a:lvl9pPr>
          </a:lstStyle>
          <a:p>
            <a:fld id="{F10E072B-24A9-4986-81C5-37ABD28030C5}" type="slidenum">
              <a:rPr lang="en-US" altLang="en-US" sz="1300"/>
              <a:pPr/>
              <a:t>10</a:t>
            </a:fld>
            <a:endParaRPr lang="en-US" alt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D9AE0B-86C8-4AA5-BC53-569F33855E92}" type="slidenum">
              <a:rPr lang="en-US"/>
              <a:pPr>
                <a:defRPr/>
              </a:pPr>
              <a:t>‹#›</a:t>
            </a:fld>
            <a:endParaRPr lang="en-US" dirty="0"/>
          </a:p>
        </p:txBody>
      </p:sp>
    </p:spTree>
    <p:extLst>
      <p:ext uri="{BB962C8B-B14F-4D97-AF65-F5344CB8AC3E}">
        <p14:creationId xmlns:p14="http://schemas.microsoft.com/office/powerpoint/2010/main" val="194816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A093A5-D52D-4ADC-B254-CA978907B220}" type="slidenum">
              <a:rPr lang="en-US"/>
              <a:pPr>
                <a:defRPr/>
              </a:pPr>
              <a:t>‹#›</a:t>
            </a:fld>
            <a:endParaRPr lang="en-US" dirty="0"/>
          </a:p>
        </p:txBody>
      </p:sp>
    </p:spTree>
    <p:extLst>
      <p:ext uri="{BB962C8B-B14F-4D97-AF65-F5344CB8AC3E}">
        <p14:creationId xmlns:p14="http://schemas.microsoft.com/office/powerpoint/2010/main" val="376594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BAAACF-9C36-4640-838B-AA1FC3556994}" type="slidenum">
              <a:rPr lang="en-US"/>
              <a:pPr>
                <a:defRPr/>
              </a:pPr>
              <a:t>‹#›</a:t>
            </a:fld>
            <a:endParaRPr lang="en-US" dirty="0"/>
          </a:p>
        </p:txBody>
      </p:sp>
    </p:spTree>
    <p:extLst>
      <p:ext uri="{BB962C8B-B14F-4D97-AF65-F5344CB8AC3E}">
        <p14:creationId xmlns:p14="http://schemas.microsoft.com/office/powerpoint/2010/main" val="335871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520BFA-261C-4FD4-89E6-9B13D4042C45}" type="slidenum">
              <a:rPr lang="en-US"/>
              <a:pPr>
                <a:defRPr/>
              </a:pPr>
              <a:t>‹#›</a:t>
            </a:fld>
            <a:endParaRPr lang="en-US" dirty="0"/>
          </a:p>
        </p:txBody>
      </p:sp>
    </p:spTree>
    <p:extLst>
      <p:ext uri="{BB962C8B-B14F-4D97-AF65-F5344CB8AC3E}">
        <p14:creationId xmlns:p14="http://schemas.microsoft.com/office/powerpoint/2010/main" val="12543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1A51B6-52F1-4EC7-A6BD-67C4F6C46F98}" type="slidenum">
              <a:rPr lang="en-US"/>
              <a:pPr>
                <a:defRPr/>
              </a:pPr>
              <a:t>‹#›</a:t>
            </a:fld>
            <a:endParaRPr lang="en-US" dirty="0"/>
          </a:p>
        </p:txBody>
      </p:sp>
    </p:spTree>
    <p:extLst>
      <p:ext uri="{BB962C8B-B14F-4D97-AF65-F5344CB8AC3E}">
        <p14:creationId xmlns:p14="http://schemas.microsoft.com/office/powerpoint/2010/main" val="196868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F4C60F-9C24-45AD-8F34-C7A577DEDC11}" type="slidenum">
              <a:rPr lang="en-US"/>
              <a:pPr>
                <a:defRPr/>
              </a:pPr>
              <a:t>‹#›</a:t>
            </a:fld>
            <a:endParaRPr lang="en-US" dirty="0"/>
          </a:p>
        </p:txBody>
      </p:sp>
    </p:spTree>
    <p:extLst>
      <p:ext uri="{BB962C8B-B14F-4D97-AF65-F5344CB8AC3E}">
        <p14:creationId xmlns:p14="http://schemas.microsoft.com/office/powerpoint/2010/main" val="306751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370E04-5CB5-41F5-9627-9126F1BB4BB9}" type="slidenum">
              <a:rPr lang="en-US"/>
              <a:pPr>
                <a:defRPr/>
              </a:pPr>
              <a:t>‹#›</a:t>
            </a:fld>
            <a:endParaRPr lang="en-US" dirty="0"/>
          </a:p>
        </p:txBody>
      </p:sp>
    </p:spTree>
    <p:extLst>
      <p:ext uri="{BB962C8B-B14F-4D97-AF65-F5344CB8AC3E}">
        <p14:creationId xmlns:p14="http://schemas.microsoft.com/office/powerpoint/2010/main" val="149919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90BA901-412F-49CB-AA78-3E8F20EDF9F6}" type="slidenum">
              <a:rPr lang="en-US"/>
              <a:pPr>
                <a:defRPr/>
              </a:pPr>
              <a:t>‹#›</a:t>
            </a:fld>
            <a:endParaRPr lang="en-US" dirty="0"/>
          </a:p>
        </p:txBody>
      </p:sp>
    </p:spTree>
    <p:extLst>
      <p:ext uri="{BB962C8B-B14F-4D97-AF65-F5344CB8AC3E}">
        <p14:creationId xmlns:p14="http://schemas.microsoft.com/office/powerpoint/2010/main" val="323871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9309EE3-A102-42A7-B958-6112C8A1258F}" type="slidenum">
              <a:rPr lang="en-US"/>
              <a:pPr>
                <a:defRPr/>
              </a:pPr>
              <a:t>‹#›</a:t>
            </a:fld>
            <a:endParaRPr lang="en-US" dirty="0"/>
          </a:p>
        </p:txBody>
      </p:sp>
    </p:spTree>
    <p:extLst>
      <p:ext uri="{BB962C8B-B14F-4D97-AF65-F5344CB8AC3E}">
        <p14:creationId xmlns:p14="http://schemas.microsoft.com/office/powerpoint/2010/main" val="197708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FA66A1-5152-4961-AE2B-BB16A1F32EE5}" type="slidenum">
              <a:rPr lang="en-US"/>
              <a:pPr>
                <a:defRPr/>
              </a:pPr>
              <a:t>‹#›</a:t>
            </a:fld>
            <a:endParaRPr lang="en-US" dirty="0"/>
          </a:p>
        </p:txBody>
      </p:sp>
    </p:spTree>
    <p:extLst>
      <p:ext uri="{BB962C8B-B14F-4D97-AF65-F5344CB8AC3E}">
        <p14:creationId xmlns:p14="http://schemas.microsoft.com/office/powerpoint/2010/main" val="277581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648F640-983A-421E-BC08-96A71BF1E308}" type="slidenum">
              <a:rPr lang="en-US"/>
              <a:pPr>
                <a:defRPr/>
              </a:pPr>
              <a:t>‹#›</a:t>
            </a:fld>
            <a:endParaRPr lang="en-US" dirty="0"/>
          </a:p>
        </p:txBody>
      </p:sp>
    </p:spTree>
    <p:extLst>
      <p:ext uri="{BB962C8B-B14F-4D97-AF65-F5344CB8AC3E}">
        <p14:creationId xmlns:p14="http://schemas.microsoft.com/office/powerpoint/2010/main" val="10959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CC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6AE144B2-209E-4A94-BB6D-58A3106D88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51.wmf"/><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5366726" cy="584775"/>
          </a:xfrm>
          <a:prstGeom prst="rect">
            <a:avLst/>
          </a:prstGeom>
          <a:noFill/>
        </p:spPr>
        <p:txBody>
          <a:bodyPr wrap="none" rtlCol="0">
            <a:spAutoFit/>
          </a:bodyPr>
          <a:lstStyle/>
          <a:p>
            <a:r>
              <a:rPr lang="en-US" sz="3200" dirty="0" smtClean="0"/>
              <a:t>Athens EPMA Workshop, 2022</a:t>
            </a:r>
            <a:endParaRPr lang="en-US" sz="3200" dirty="0"/>
          </a:p>
        </p:txBody>
      </p:sp>
      <p:sp>
        <p:nvSpPr>
          <p:cNvPr id="3" name="TextBox 2"/>
          <p:cNvSpPr txBox="1"/>
          <p:nvPr/>
        </p:nvSpPr>
        <p:spPr>
          <a:xfrm>
            <a:off x="5562600" y="5029200"/>
            <a:ext cx="3352800" cy="1200329"/>
          </a:xfrm>
          <a:prstGeom prst="rect">
            <a:avLst/>
          </a:prstGeom>
          <a:noFill/>
        </p:spPr>
        <p:txBody>
          <a:bodyPr wrap="square" rtlCol="0">
            <a:spAutoFit/>
          </a:bodyPr>
          <a:lstStyle/>
          <a:p>
            <a:r>
              <a:rPr lang="en-US" dirty="0" smtClean="0"/>
              <a:t>John Donovan</a:t>
            </a:r>
          </a:p>
          <a:p>
            <a:r>
              <a:rPr lang="en-US" dirty="0" smtClean="0"/>
              <a:t>University Of Oregon</a:t>
            </a:r>
          </a:p>
          <a:p>
            <a:r>
              <a:rPr lang="en-US" dirty="0" smtClean="0"/>
              <a:t>CAMCOR</a:t>
            </a:r>
          </a:p>
        </p:txBody>
      </p:sp>
      <p:sp>
        <p:nvSpPr>
          <p:cNvPr id="4" name="TextBox 3"/>
          <p:cNvSpPr txBox="1"/>
          <p:nvPr/>
        </p:nvSpPr>
        <p:spPr>
          <a:xfrm>
            <a:off x="343632" y="1273314"/>
            <a:ext cx="6401111" cy="707886"/>
          </a:xfrm>
          <a:prstGeom prst="rect">
            <a:avLst/>
          </a:prstGeom>
          <a:noFill/>
        </p:spPr>
        <p:txBody>
          <a:bodyPr wrap="none" rtlCol="0">
            <a:spAutoFit/>
          </a:bodyPr>
          <a:lstStyle/>
          <a:p>
            <a:r>
              <a:rPr lang="en-US" sz="4000" dirty="0" smtClean="0"/>
              <a:t>Errors and Statistics in EPMA</a:t>
            </a:r>
            <a:endParaRPr lang="en-US" sz="4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44192">
            <a:off x="2564545" y="3552547"/>
            <a:ext cx="56007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29400" y="6392234"/>
            <a:ext cx="2427268" cy="307777"/>
          </a:xfrm>
          <a:prstGeom prst="rect">
            <a:avLst/>
          </a:prstGeom>
          <a:noFill/>
        </p:spPr>
        <p:txBody>
          <a:bodyPr wrap="none" rtlCol="0">
            <a:spAutoFit/>
          </a:bodyPr>
          <a:lstStyle/>
          <a:p>
            <a:r>
              <a:rPr lang="en-US" sz="1400" dirty="0" smtClean="0"/>
              <a:t>Modified from Fournelle, 2006</a:t>
            </a:r>
            <a:endParaRPr lang="en-US" sz="1400" dirty="0"/>
          </a:p>
        </p:txBody>
      </p:sp>
    </p:spTree>
    <p:extLst>
      <p:ext uri="{BB962C8B-B14F-4D97-AF65-F5344CB8AC3E}">
        <p14:creationId xmlns:p14="http://schemas.microsoft.com/office/powerpoint/2010/main" val="4019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15240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Instrumental </a:t>
            </a:r>
            <a:r>
              <a:rPr lang="en-US" altLang="en-US" sz="2800" dirty="0" smtClean="0"/>
              <a:t>Errors – instrument stability</a:t>
            </a:r>
            <a:endParaRPr lang="en-US" altLang="en-US" sz="2800" dirty="0"/>
          </a:p>
        </p:txBody>
      </p:sp>
      <p:sp>
        <p:nvSpPr>
          <p:cNvPr id="11267" name="Text Box 3"/>
          <p:cNvSpPr txBox="1">
            <a:spLocks noChangeArrowheads="1"/>
          </p:cNvSpPr>
          <p:nvPr/>
        </p:nvSpPr>
        <p:spPr bwMode="auto">
          <a:xfrm>
            <a:off x="685800" y="762000"/>
            <a:ext cx="8001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2000" u="sng" dirty="0"/>
              <a:t> Beam current stability</a:t>
            </a:r>
            <a:r>
              <a:rPr lang="en-US" altLang="en-US" sz="2000" dirty="0"/>
              <a:t>: with Faraday cup measurements made for each analysis, long term drift should not be a problem as the counts for each analysis are normalized to a common reference current value (could be </a:t>
            </a:r>
            <a:r>
              <a:rPr lang="en-US" altLang="en-US" sz="2000" dirty="0" smtClean="0"/>
              <a:t>1 </a:t>
            </a:r>
            <a:r>
              <a:rPr lang="en-US" altLang="en-US" sz="2000" dirty="0"/>
              <a:t>or 20 nA). For long count times </a:t>
            </a:r>
            <a:r>
              <a:rPr lang="en-US" altLang="en-US" sz="2000" dirty="0" smtClean="0"/>
              <a:t>(&gt; 10 minutes) </a:t>
            </a:r>
            <a:r>
              <a:rPr lang="en-US" altLang="en-US" sz="2000" dirty="0"/>
              <a:t>for trace element work, it is recommended that the peak and background counting be constantly cycled </a:t>
            </a:r>
            <a:r>
              <a:rPr lang="en-US" altLang="en-US" sz="2000" dirty="0" smtClean="0"/>
              <a:t>(alternating on/off peaks) so </a:t>
            </a:r>
            <a:r>
              <a:rPr lang="en-US" altLang="en-US" sz="2000" dirty="0"/>
              <a:t>that any longer period </a:t>
            </a:r>
            <a:r>
              <a:rPr lang="en-US" altLang="en-US" sz="2000" dirty="0" smtClean="0"/>
              <a:t>drift issues </a:t>
            </a:r>
            <a:r>
              <a:rPr lang="en-US" altLang="en-US" sz="2000" dirty="0"/>
              <a:t>be spread out over the whole time </a:t>
            </a:r>
            <a:r>
              <a:rPr lang="en-US" altLang="en-US" sz="2000" dirty="0" smtClean="0"/>
              <a:t>period (P/B more constant).</a:t>
            </a:r>
          </a:p>
          <a:p>
            <a:pPr>
              <a:spcBef>
                <a:spcPct val="50000"/>
              </a:spcBef>
              <a:buFontTx/>
              <a:buChar char="•"/>
            </a:pPr>
            <a:endParaRPr lang="en-US" altLang="en-US" sz="2000" dirty="0"/>
          </a:p>
          <a:p>
            <a:pPr>
              <a:spcBef>
                <a:spcPct val="50000"/>
              </a:spcBef>
              <a:buFontTx/>
              <a:buChar char="•"/>
            </a:pPr>
            <a:r>
              <a:rPr lang="en-US" altLang="en-US" sz="2000" dirty="0"/>
              <a:t> </a:t>
            </a:r>
            <a:r>
              <a:rPr lang="en-US" altLang="en-US" sz="2000" u="sng" dirty="0"/>
              <a:t>Spectrometer reproducibility</a:t>
            </a:r>
            <a:r>
              <a:rPr lang="en-US" altLang="en-US" sz="2000" dirty="0"/>
              <a:t>: with modern microprobes, this should not be a serious problem, although problems do crop up with age. Where crystals are flipped, in a small fraction of cases there is an error; generally it is not recommended to flip crystals within analyses. When spectrometer reproducibility is a problem, it is seen as backlash of the gears; to minimize errors, the peaks should always be approached from the same </a:t>
            </a:r>
            <a:r>
              <a:rPr lang="en-US" altLang="en-US" sz="2000" dirty="0" smtClean="0"/>
              <a:t>direction </a:t>
            </a:r>
          </a:p>
          <a:p>
            <a:pPr>
              <a:spcBef>
                <a:spcPct val="50000"/>
              </a:spcBef>
              <a:buFontTx/>
              <a:buChar char="•"/>
            </a:pPr>
            <a:r>
              <a:rPr lang="en-US" altLang="en-US" sz="2000" dirty="0" smtClean="0"/>
              <a:t>(JEOL only as Cameca utilizes linear encoders for improved spectrometer reproducibility).</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fade">
                                      <p:cBhvr>
                                        <p:cTn id="21" dur="1000"/>
                                        <p:tgtEl>
                                          <p:spTgt spid="11267">
                                            <p:txEl>
                                              <p:pRg st="3" end="3"/>
                                            </p:txEl>
                                          </p:spTgt>
                                        </p:tgtEl>
                                      </p:cBhvr>
                                    </p:animEffect>
                                    <p:anim calcmode="lin" valueType="num">
                                      <p:cBhvr>
                                        <p:cTn id="2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30480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Instrumental </a:t>
            </a:r>
            <a:r>
              <a:rPr lang="en-US" altLang="en-US" sz="2800" dirty="0" smtClean="0"/>
              <a:t>Errors – instrument stability, cont’d</a:t>
            </a:r>
            <a:endParaRPr lang="en-US" altLang="en-US" sz="2800" dirty="0"/>
          </a:p>
        </p:txBody>
      </p:sp>
      <p:sp>
        <p:nvSpPr>
          <p:cNvPr id="12291" name="Text Box 3"/>
          <p:cNvSpPr txBox="1">
            <a:spLocks noChangeArrowheads="1"/>
          </p:cNvSpPr>
          <p:nvPr/>
        </p:nvSpPr>
        <p:spPr bwMode="auto">
          <a:xfrm>
            <a:off x="685800" y="935038"/>
            <a:ext cx="8001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2000" dirty="0" smtClean="0"/>
              <a:t> </a:t>
            </a:r>
            <a:r>
              <a:rPr lang="en-US" altLang="en-US" sz="2000" u="sng" dirty="0"/>
              <a:t>Thermal stability</a:t>
            </a:r>
            <a:r>
              <a:rPr lang="en-US" altLang="en-US" sz="2000" dirty="0"/>
              <a:t>: Spectrometers could drift if there is a change in the room temperature, though this would presumably be noticeable to the operator (air conditioning </a:t>
            </a:r>
            <a:r>
              <a:rPr lang="en-US" altLang="en-US" sz="2000" dirty="0" smtClean="0"/>
              <a:t>failure). PET crystals have the largest thermal expansion, so are most affected. Attempt </a:t>
            </a:r>
            <a:r>
              <a:rPr lang="en-US" altLang="en-US" sz="2000" dirty="0"/>
              <a:t>to keep the room at 68-70°C and the circulating water temperature in the </a:t>
            </a:r>
            <a:r>
              <a:rPr lang="en-US" altLang="en-US" sz="2000" dirty="0" smtClean="0"/>
              <a:t>instrument should be </a:t>
            </a:r>
            <a:r>
              <a:rPr lang="en-US" altLang="en-US" sz="2000" dirty="0"/>
              <a:t>close to this. Stage height (Z) </a:t>
            </a:r>
            <a:r>
              <a:rPr lang="en-US" altLang="en-US" sz="2000" dirty="0" smtClean="0"/>
              <a:t>can drift </a:t>
            </a:r>
            <a:r>
              <a:rPr lang="en-US" altLang="en-US" sz="2000" dirty="0"/>
              <a:t>due to motor </a:t>
            </a:r>
            <a:r>
              <a:rPr lang="en-US" altLang="en-US" sz="2000" dirty="0" smtClean="0"/>
              <a:t>heating in the first few hours, use pre-heat oven for samples in Cameca instruments.</a:t>
            </a:r>
          </a:p>
          <a:p>
            <a:pPr>
              <a:spcBef>
                <a:spcPct val="50000"/>
              </a:spcBef>
              <a:buFontTx/>
              <a:buChar char="•"/>
            </a:pPr>
            <a:r>
              <a:rPr lang="en-US" altLang="en-US" sz="2000" u="sng" dirty="0" smtClean="0"/>
              <a:t> Weather stability</a:t>
            </a:r>
            <a:r>
              <a:rPr lang="en-US" altLang="en-US" sz="2000" dirty="0" smtClean="0"/>
              <a:t>: P10 gas pressure is sensitive to the local barometric pressure.</a:t>
            </a:r>
          </a:p>
          <a:p>
            <a:pPr>
              <a:spcBef>
                <a:spcPct val="50000"/>
              </a:spcBef>
              <a:buFontTx/>
              <a:buChar char="•"/>
            </a:pPr>
            <a:r>
              <a:rPr lang="en-US" altLang="en-US" sz="2000" dirty="0" smtClean="0"/>
              <a:t>https://probesoftware.com/smf/index.php?topic=1109.0</a:t>
            </a:r>
            <a:endParaRPr lang="en-US" altLang="en-US" sz="2000" dirty="0"/>
          </a:p>
          <a:p>
            <a:pPr>
              <a:spcBef>
                <a:spcPct val="50000"/>
              </a:spcBef>
              <a:buFontTx/>
              <a:buChar char="•"/>
            </a:pPr>
            <a:r>
              <a:rPr lang="en-US" altLang="en-US" sz="2000" dirty="0"/>
              <a:t> </a:t>
            </a:r>
            <a:r>
              <a:rPr lang="en-US" altLang="en-US" sz="2000" u="sng" dirty="0"/>
              <a:t>Detector pulse height adjustment/stability</a:t>
            </a:r>
            <a:r>
              <a:rPr lang="en-US" altLang="en-US" sz="2000" dirty="0"/>
              <a:t>: The bias (voltage) of the gold wire in the detector must be set to the proper value; this is a function of the energy of the X-ray and gas pressure. The operator must verify that the bias, gain and baseline are set properly (the last particularly where the Ar-escape peak is partially resolved).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1000"/>
                                        <p:tgtEl>
                                          <p:spTgt spid="12291">
                                            <p:txEl>
                                              <p:pRg st="3" end="3"/>
                                            </p:txEl>
                                          </p:spTgt>
                                        </p:tgtEl>
                                      </p:cBhvr>
                                    </p:animEffect>
                                    <p:anim calcmode="lin" valueType="num">
                                      <p:cBhvr>
                                        <p:cTn id="2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717899" cy="461665"/>
          </a:xfrm>
          <a:prstGeom prst="rect">
            <a:avLst/>
          </a:prstGeom>
          <a:noFill/>
        </p:spPr>
        <p:txBody>
          <a:bodyPr wrap="none" rtlCol="0">
            <a:spAutoFit/>
          </a:bodyPr>
          <a:lstStyle/>
          <a:p>
            <a:r>
              <a:rPr lang="en-US" dirty="0" smtClean="0"/>
              <a:t>Dead Time in WDS Spectrometers Must be Routinely Re-Calibrated!</a:t>
            </a:r>
            <a:endParaRPr lang="en-US" dirty="0"/>
          </a:p>
        </p:txBody>
      </p:sp>
      <p:sp>
        <p:nvSpPr>
          <p:cNvPr id="4" name="TextBox 3"/>
          <p:cNvSpPr txBox="1"/>
          <p:nvPr/>
        </p:nvSpPr>
        <p:spPr>
          <a:xfrm>
            <a:off x="519351" y="6035749"/>
            <a:ext cx="8136395" cy="461665"/>
          </a:xfrm>
          <a:prstGeom prst="rect">
            <a:avLst/>
          </a:prstGeom>
          <a:noFill/>
        </p:spPr>
        <p:txBody>
          <a:bodyPr wrap="none" rtlCol="0">
            <a:spAutoFit/>
          </a:bodyPr>
          <a:lstStyle/>
          <a:p>
            <a:r>
              <a:rPr lang="en-US" dirty="0" smtClean="0"/>
              <a:t>Because the WDS dead time correction is performed in software!</a:t>
            </a:r>
            <a:endParaRPr lang="en-US" dirty="0"/>
          </a:p>
        </p:txBody>
      </p:sp>
      <p:grpSp>
        <p:nvGrpSpPr>
          <p:cNvPr id="9" name="Group 8"/>
          <p:cNvGrpSpPr/>
          <p:nvPr/>
        </p:nvGrpSpPr>
        <p:grpSpPr>
          <a:xfrm>
            <a:off x="1639428" y="838200"/>
            <a:ext cx="5896241" cy="4953000"/>
            <a:chOff x="1639428" y="838200"/>
            <a:chExt cx="5896241" cy="495300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428" y="838200"/>
              <a:ext cx="589624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91200" y="5431289"/>
              <a:ext cx="1585306" cy="276999"/>
            </a:xfrm>
            <a:prstGeom prst="rect">
              <a:avLst/>
            </a:prstGeom>
            <a:noFill/>
          </p:spPr>
          <p:txBody>
            <a:bodyPr wrap="none" rtlCol="0">
              <a:spAutoFit/>
            </a:bodyPr>
            <a:lstStyle/>
            <a:p>
              <a:r>
                <a:rPr lang="en-US" sz="1200" dirty="0" smtClean="0"/>
                <a:t>BasicMedicalKey.com</a:t>
              </a:r>
              <a:endParaRPr lang="en-US" sz="1200" dirty="0"/>
            </a:p>
          </p:txBody>
        </p:sp>
      </p:grpSp>
    </p:spTree>
    <p:extLst>
      <p:ext uri="{BB962C8B-B14F-4D97-AF65-F5344CB8AC3E}">
        <p14:creationId xmlns:p14="http://schemas.microsoft.com/office/powerpoint/2010/main" val="40586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5240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Instrumental </a:t>
            </a:r>
            <a:r>
              <a:rPr lang="en-US" altLang="en-US" sz="2800" dirty="0" smtClean="0"/>
              <a:t>Errors – Dead Time Constants</a:t>
            </a:r>
            <a:endParaRPr lang="en-US" altLang="en-US" sz="2800" dirty="0"/>
          </a:p>
        </p:txBody>
      </p:sp>
      <p:sp>
        <p:nvSpPr>
          <p:cNvPr id="13315" name="Text Box 3"/>
          <p:cNvSpPr txBox="1">
            <a:spLocks noChangeArrowheads="1"/>
          </p:cNvSpPr>
          <p:nvPr/>
        </p:nvSpPr>
        <p:spPr bwMode="auto">
          <a:xfrm>
            <a:off x="388938" y="725488"/>
            <a:ext cx="8558212"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2000" dirty="0"/>
              <a:t> </a:t>
            </a:r>
            <a:r>
              <a:rPr lang="en-US" altLang="en-US" sz="2000" u="sng" dirty="0"/>
              <a:t>Dead time</a:t>
            </a:r>
            <a:r>
              <a:rPr lang="en-US" altLang="en-US" sz="2000" dirty="0" smtClean="0"/>
              <a:t>: In </a:t>
            </a:r>
            <a:r>
              <a:rPr lang="en-US" altLang="en-US" sz="2000" dirty="0"/>
              <a:t>WDS, counts are dead time corrected. If dead time is not accurately determined, there could be a systematic error here. Cameca probes operate somewhat differently from JEOL and others, in that Cameca introduces </a:t>
            </a:r>
            <a:r>
              <a:rPr lang="en-US" altLang="en-US" sz="2000" dirty="0" smtClean="0"/>
              <a:t>an “imposed” dead time </a:t>
            </a:r>
            <a:r>
              <a:rPr lang="en-US" altLang="en-US" sz="2000" dirty="0"/>
              <a:t>(e.g. 3 </a:t>
            </a:r>
            <a:r>
              <a:rPr lang="en-US" altLang="en-US" sz="2000" dirty="0">
                <a:latin typeface="Symbol" pitchFamily="18" charset="2"/>
              </a:rPr>
              <a:t>m</a:t>
            </a:r>
            <a:r>
              <a:rPr lang="en-US" altLang="en-US" sz="2000" dirty="0"/>
              <a:t>secs) </a:t>
            </a:r>
            <a:r>
              <a:rPr lang="en-US" altLang="en-US" sz="2000" dirty="0" smtClean="0"/>
              <a:t>into </a:t>
            </a:r>
            <a:r>
              <a:rPr lang="en-US" altLang="en-US" sz="2000" dirty="0"/>
              <a:t>the counting circuitry </a:t>
            </a:r>
            <a:r>
              <a:rPr lang="en-US" altLang="en-US" sz="2000" dirty="0" smtClean="0"/>
              <a:t>in an attempt to “mask” the intrinsic dead time of the system (one must still calibrate this “effective” dead time and use </a:t>
            </a:r>
            <a:r>
              <a:rPr lang="en-US" altLang="en-US" sz="2000" dirty="0"/>
              <a:t>that value </a:t>
            </a:r>
            <a:r>
              <a:rPr lang="en-US" altLang="en-US" sz="2000" dirty="0" smtClean="0"/>
              <a:t>in software to </a:t>
            </a:r>
            <a:r>
              <a:rPr lang="en-US" altLang="en-US" sz="2000" dirty="0"/>
              <a:t>correct the counts. </a:t>
            </a:r>
            <a:endParaRPr lang="en-US" altLang="en-US" sz="2000" dirty="0" smtClean="0"/>
          </a:p>
          <a:p>
            <a:pPr>
              <a:spcBef>
                <a:spcPct val="50000"/>
              </a:spcBef>
              <a:buFontTx/>
              <a:buChar char="•"/>
            </a:pPr>
            <a:r>
              <a:rPr lang="en-US" sz="2000" dirty="0" smtClean="0"/>
              <a:t> UofO SX100: 3.8</a:t>
            </a:r>
            <a:r>
              <a:rPr lang="en-US" sz="2000" dirty="0"/>
              <a:t>      3.8      3.5      3.5      3.5     "deadtime in microseconds"</a:t>
            </a:r>
            <a:r>
              <a:rPr lang="en-US" altLang="en-US" sz="2000" dirty="0" smtClean="0"/>
              <a:t> </a:t>
            </a:r>
            <a:endParaRPr lang="en-US" altLang="en-US" sz="2000" dirty="0"/>
          </a:p>
          <a:p>
            <a:pPr>
              <a:spcBef>
                <a:spcPct val="50000"/>
              </a:spcBef>
            </a:pPr>
            <a:r>
              <a:rPr lang="en-US" altLang="en-US" sz="2000" dirty="0" smtClean="0"/>
              <a:t>All probe </a:t>
            </a:r>
            <a:r>
              <a:rPr lang="en-US" altLang="en-US" sz="2000" dirty="0"/>
              <a:t>labs should verify (at least </a:t>
            </a:r>
            <a:r>
              <a:rPr lang="en-US" altLang="en-US" sz="2000" dirty="0" smtClean="0"/>
              <a:t>every few years) </a:t>
            </a:r>
            <a:r>
              <a:rPr lang="en-US" altLang="en-US" sz="2000" dirty="0"/>
              <a:t>that the manufacturer’s </a:t>
            </a:r>
            <a:r>
              <a:rPr lang="en-US" altLang="en-US" sz="2000" dirty="0" smtClean="0"/>
              <a:t>“default</a:t>
            </a:r>
            <a:r>
              <a:rPr lang="en-US" altLang="en-US" sz="2000" dirty="0"/>
              <a:t>” dead time factors are correct. This is done by counting on a metal standard (e.g. Si or </a:t>
            </a:r>
            <a:r>
              <a:rPr lang="en-US" altLang="en-US" sz="2000" dirty="0" smtClean="0"/>
              <a:t>Ti metal standard) </a:t>
            </a:r>
            <a:r>
              <a:rPr lang="en-US" altLang="en-US" sz="2000" dirty="0"/>
              <a:t>at varying Faraday currents, with the dead time correction turned off. These data can then be plugged into </a:t>
            </a:r>
            <a:r>
              <a:rPr lang="en-US" altLang="en-US" sz="2000" dirty="0" smtClean="0"/>
              <a:t>an Excel </a:t>
            </a:r>
            <a:r>
              <a:rPr lang="en-US" altLang="en-US" sz="2000" dirty="0"/>
              <a:t>spreadsheet that which Paul Carpenter </a:t>
            </a:r>
            <a:r>
              <a:rPr lang="en-US" altLang="en-US" sz="2000" dirty="0" smtClean="0"/>
              <a:t>(Washington University) </a:t>
            </a:r>
            <a:r>
              <a:rPr lang="en-US" altLang="en-US" sz="2000" dirty="0"/>
              <a:t>has developed to calculate the most accurate dead time actually present on a particular probe. Also, in </a:t>
            </a:r>
            <a:r>
              <a:rPr lang="en-US" altLang="en-US" sz="2000" dirty="0" smtClean="0"/>
              <a:t>the </a:t>
            </a:r>
            <a:r>
              <a:rPr lang="en-US" altLang="en-US" sz="2000" dirty="0"/>
              <a:t>Probe for EPMA software, there is an option for an alternate, more complex dead time correction equation, for high count rate (&gt;50K cps) </a:t>
            </a:r>
            <a:endParaRPr lang="en-US" altLang="en-US" sz="2000" dirty="0" smtClean="0"/>
          </a:p>
          <a:p>
            <a:pPr>
              <a:spcBef>
                <a:spcPct val="50000"/>
              </a:spcBef>
            </a:pPr>
            <a:r>
              <a:rPr lang="en-US" altLang="en-US" sz="2000" dirty="0" smtClean="0"/>
              <a:t>https://probesoftware.com/smf/index.php?topic=1160.0</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56650"/>
            <a:ext cx="7162800" cy="557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48400" y="5715000"/>
            <a:ext cx="1710725" cy="369332"/>
          </a:xfrm>
          <a:prstGeom prst="rect">
            <a:avLst/>
          </a:prstGeom>
          <a:noFill/>
        </p:spPr>
        <p:txBody>
          <a:bodyPr wrap="none" rtlCol="0">
            <a:spAutoFit/>
          </a:bodyPr>
          <a:lstStyle/>
          <a:p>
            <a:r>
              <a:rPr lang="en-US" sz="1800" dirty="0" smtClean="0"/>
              <a:t>Chatterjee, 2020</a:t>
            </a:r>
            <a:endParaRPr lang="en-US" sz="1800" dirty="0"/>
          </a:p>
        </p:txBody>
      </p:sp>
      <p:sp>
        <p:nvSpPr>
          <p:cNvPr id="9" name="TextBox 8"/>
          <p:cNvSpPr txBox="1"/>
          <p:nvPr/>
        </p:nvSpPr>
        <p:spPr>
          <a:xfrm>
            <a:off x="3295849" y="102320"/>
            <a:ext cx="2432076" cy="461665"/>
          </a:xfrm>
          <a:prstGeom prst="rect">
            <a:avLst/>
          </a:prstGeom>
          <a:noFill/>
        </p:spPr>
        <p:txBody>
          <a:bodyPr wrap="none" rtlCol="0">
            <a:spAutoFit/>
          </a:bodyPr>
          <a:lstStyle/>
          <a:p>
            <a:r>
              <a:rPr lang="en-US" dirty="0" smtClean="0"/>
              <a:t>Bragg Defocusing</a:t>
            </a:r>
            <a:endParaRPr lang="en-US" dirty="0"/>
          </a:p>
        </p:txBody>
      </p:sp>
    </p:spTree>
    <p:extLst>
      <p:ext uri="{BB962C8B-B14F-4D97-AF65-F5344CB8AC3E}">
        <p14:creationId xmlns:p14="http://schemas.microsoft.com/office/powerpoint/2010/main" val="2604483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30480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Instrumental </a:t>
            </a:r>
            <a:r>
              <a:rPr lang="en-US" altLang="en-US" sz="2800" dirty="0" smtClean="0"/>
              <a:t>Errors – Bragg defocusing</a:t>
            </a:r>
            <a:endParaRPr lang="en-US" altLang="en-US" sz="2800" dirty="0"/>
          </a:p>
        </p:txBody>
      </p:sp>
      <p:sp>
        <p:nvSpPr>
          <p:cNvPr id="14339" name="Text Box 3"/>
          <p:cNvSpPr txBox="1">
            <a:spLocks noChangeArrowheads="1"/>
          </p:cNvSpPr>
          <p:nvPr/>
        </p:nvSpPr>
        <p:spPr bwMode="auto">
          <a:xfrm>
            <a:off x="685800" y="935038"/>
            <a:ext cx="8001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dirty="0"/>
              <a:t> </a:t>
            </a:r>
            <a:r>
              <a:rPr lang="en-US" altLang="en-US" u="sng" dirty="0"/>
              <a:t>Specimen focus (stage height)</a:t>
            </a:r>
            <a:r>
              <a:rPr lang="en-US" altLang="en-US" dirty="0"/>
              <a:t>: Samples and standards must be positioned at the same stage height, so that they will all be at the same position vis a vis the Rowland Circle </a:t>
            </a:r>
            <a:r>
              <a:rPr lang="en-US" altLang="en-US" dirty="0" smtClean="0"/>
              <a:t>(in </a:t>
            </a:r>
            <a:r>
              <a:rPr lang="en-US" altLang="en-US" dirty="0"/>
              <a:t>X-ray focus for Bragg </a:t>
            </a:r>
            <a:r>
              <a:rPr lang="en-US" altLang="en-US" dirty="0" smtClean="0"/>
              <a:t>diffraction</a:t>
            </a:r>
            <a:r>
              <a:rPr lang="en-US" altLang="en-US" dirty="0"/>
              <a:t>). </a:t>
            </a:r>
            <a:endParaRPr lang="en-US" altLang="en-US" dirty="0" smtClean="0"/>
          </a:p>
          <a:p>
            <a:pPr>
              <a:spcBef>
                <a:spcPct val="50000"/>
              </a:spcBef>
              <a:buFontTx/>
              <a:buChar char="•"/>
            </a:pPr>
            <a:endParaRPr lang="en-US" altLang="en-US" dirty="0" smtClean="0"/>
          </a:p>
          <a:p>
            <a:pPr>
              <a:spcBef>
                <a:spcPct val="50000"/>
              </a:spcBef>
              <a:buFontTx/>
              <a:buChar char="•"/>
            </a:pPr>
            <a:r>
              <a:rPr lang="en-US" altLang="en-US" dirty="0" smtClean="0"/>
              <a:t>Sometimes </a:t>
            </a:r>
            <a:r>
              <a:rPr lang="en-US" altLang="en-US" dirty="0"/>
              <a:t>it is difficult decide within 1-3 um which is the “best” height: this small Z difference is not critical. It becomes critical when it reaches the 5 or 10 um “out of focus” realm, which can occur during unattended overnight runs as the sample and stage heat up (heat from stage motors); this can be addressed by using the stage Z “autofocus” automation (but test it out first, as it must be calibrated).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Effect transition="in" filter="fade">
                                      <p:cBhvr>
                                        <p:cTn id="14" dur="1000"/>
                                        <p:tgtEl>
                                          <p:spTgt spid="14339">
                                            <p:txEl>
                                              <p:pRg st="2" end="2"/>
                                            </p:txEl>
                                          </p:spTgt>
                                        </p:tgtEl>
                                      </p:cBhvr>
                                    </p:animEffect>
                                    <p:anim calcmode="lin" valueType="num">
                                      <p:cBhvr>
                                        <p:cTn id="1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77733"/>
            <a:ext cx="6934200" cy="548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86399" y="6322367"/>
            <a:ext cx="1447319" cy="338554"/>
          </a:xfrm>
          <a:prstGeom prst="rect">
            <a:avLst/>
          </a:prstGeom>
          <a:noFill/>
        </p:spPr>
        <p:txBody>
          <a:bodyPr wrap="none" rtlCol="0">
            <a:spAutoFit/>
          </a:bodyPr>
          <a:lstStyle/>
          <a:p>
            <a:r>
              <a:rPr lang="en-US" sz="1600" dirty="0" smtClean="0"/>
              <a:t>Newbury, 2003</a:t>
            </a:r>
            <a:endParaRPr lang="en-US" sz="1600" dirty="0"/>
          </a:p>
        </p:txBody>
      </p:sp>
      <p:sp>
        <p:nvSpPr>
          <p:cNvPr id="4" name="TextBox 3"/>
          <p:cNvSpPr txBox="1"/>
          <p:nvPr/>
        </p:nvSpPr>
        <p:spPr>
          <a:xfrm>
            <a:off x="3257749" y="226367"/>
            <a:ext cx="2552302" cy="461665"/>
          </a:xfrm>
          <a:prstGeom prst="rect">
            <a:avLst/>
          </a:prstGeom>
          <a:noFill/>
        </p:spPr>
        <p:txBody>
          <a:bodyPr wrap="none" rtlCol="0">
            <a:spAutoFit/>
          </a:bodyPr>
          <a:lstStyle/>
          <a:p>
            <a:r>
              <a:rPr lang="en-US" dirty="0" smtClean="0"/>
              <a:t>Surface Roughness</a:t>
            </a:r>
            <a:endParaRPr lang="en-US" dirty="0"/>
          </a:p>
        </p:txBody>
      </p:sp>
    </p:spTree>
    <p:extLst>
      <p:ext uri="{BB962C8B-B14F-4D97-AF65-F5344CB8AC3E}">
        <p14:creationId xmlns:p14="http://schemas.microsoft.com/office/powerpoint/2010/main" val="3743154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255588"/>
            <a:ext cx="861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Physical issues </a:t>
            </a:r>
            <a:r>
              <a:rPr lang="en-US" altLang="en-US" sz="2800" dirty="0" smtClean="0"/>
              <a:t>– surface issues</a:t>
            </a:r>
            <a:endParaRPr lang="en-US" altLang="en-US" sz="2800" dirty="0"/>
          </a:p>
        </p:txBody>
      </p:sp>
      <p:sp>
        <p:nvSpPr>
          <p:cNvPr id="15363" name="Text Box 3"/>
          <p:cNvSpPr txBox="1">
            <a:spLocks noChangeArrowheads="1"/>
          </p:cNvSpPr>
          <p:nvPr/>
        </p:nvSpPr>
        <p:spPr bwMode="auto">
          <a:xfrm>
            <a:off x="609600" y="1246188"/>
            <a:ext cx="80549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dirty="0"/>
              <a:t> </a:t>
            </a:r>
            <a:r>
              <a:rPr lang="en-US" altLang="en-US" u="sng" dirty="0"/>
              <a:t>Surface irregularities</a:t>
            </a:r>
            <a:r>
              <a:rPr lang="en-US" altLang="en-US" dirty="0"/>
              <a:t>: the matrix correction relies upon the correct take off angle to calculate the path length for the absorption correction, and irregular surfaces will have variable path lengths and thus the measured X-ray intensities will not be consistent between analytical spots. Moreover, in using different </a:t>
            </a:r>
            <a:r>
              <a:rPr lang="en-US" altLang="en-US" dirty="0" smtClean="0"/>
              <a:t>spectrometers </a:t>
            </a:r>
            <a:r>
              <a:rPr lang="en-US" altLang="en-US" dirty="0"/>
              <a:t>mounted in different directions, the path length will vary between spectrometers for one analytical spot</a:t>
            </a:r>
            <a:r>
              <a:rPr lang="en-US" altLang="en-US" dirty="0" smtClean="0"/>
              <a:t>.</a:t>
            </a:r>
            <a:endParaRPr lang="en-US" altLang="en-US" dirty="0"/>
          </a:p>
        </p:txBody>
      </p:sp>
      <p:sp>
        <p:nvSpPr>
          <p:cNvPr id="4" name="TextBox 3"/>
          <p:cNvSpPr txBox="1"/>
          <p:nvPr/>
        </p:nvSpPr>
        <p:spPr>
          <a:xfrm>
            <a:off x="609599" y="4038600"/>
            <a:ext cx="8054975" cy="1846659"/>
          </a:xfrm>
          <a:prstGeom prst="rect">
            <a:avLst/>
          </a:prstGeom>
          <a:noFill/>
        </p:spPr>
        <p:txBody>
          <a:bodyPr wrap="square" rtlCol="0">
            <a:spAutoFit/>
          </a:bodyPr>
          <a:lstStyle/>
          <a:p>
            <a:pPr lvl="1">
              <a:spcBef>
                <a:spcPct val="50000"/>
              </a:spcBef>
              <a:buFontTx/>
              <a:buChar char="•"/>
            </a:pPr>
            <a:r>
              <a:rPr lang="en-US" altLang="en-US" sz="2000" dirty="0"/>
              <a:t> </a:t>
            </a:r>
            <a:r>
              <a:rPr lang="en-US" altLang="en-US" sz="2000" u="sng" dirty="0"/>
              <a:t>Etched samples</a:t>
            </a:r>
            <a:r>
              <a:rPr lang="en-US" altLang="en-US" sz="2000" dirty="0"/>
              <a:t>: generally, etching may introduce some compositional changes, and should be avoided. </a:t>
            </a:r>
          </a:p>
          <a:p>
            <a:pPr lvl="1">
              <a:spcBef>
                <a:spcPct val="50000"/>
              </a:spcBef>
              <a:buFontTx/>
              <a:buChar char="•"/>
            </a:pPr>
            <a:r>
              <a:rPr lang="en-US" altLang="en-US" sz="2000" dirty="0"/>
              <a:t> </a:t>
            </a:r>
            <a:r>
              <a:rPr lang="en-US" altLang="en-US" sz="2000" u="sng" dirty="0"/>
              <a:t>Polishing</a:t>
            </a:r>
            <a:r>
              <a:rPr lang="en-US" altLang="en-US" sz="2000" dirty="0"/>
              <a:t>: samples should be polished with final stage using 0.05 </a:t>
            </a:r>
            <a:r>
              <a:rPr lang="en-US" altLang="en-US" sz="2000" dirty="0">
                <a:latin typeface="Symbol" pitchFamily="18" charset="2"/>
              </a:rPr>
              <a:t>m</a:t>
            </a:r>
            <a:r>
              <a:rPr lang="en-US" altLang="en-US" sz="2000" dirty="0"/>
              <a:t>m diamond or alumina or silica (mirror finish).</a:t>
            </a:r>
            <a:endParaRPr lang="en-US" alt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 y="2286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Physical issues </a:t>
            </a:r>
            <a:r>
              <a:rPr lang="en-US" altLang="en-US" sz="2800" dirty="0" smtClean="0"/>
              <a:t>– boundary fluorescence</a:t>
            </a:r>
            <a:endParaRPr lang="en-US" altLang="en-US" sz="2800" dirty="0"/>
          </a:p>
        </p:txBody>
      </p:sp>
      <p:sp>
        <p:nvSpPr>
          <p:cNvPr id="17411" name="Text Box 3"/>
          <p:cNvSpPr txBox="1">
            <a:spLocks noChangeArrowheads="1"/>
          </p:cNvSpPr>
          <p:nvPr/>
        </p:nvSpPr>
        <p:spPr bwMode="auto">
          <a:xfrm>
            <a:off x="761999" y="1182707"/>
            <a:ext cx="78946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2000" dirty="0"/>
              <a:t>  </a:t>
            </a:r>
            <a:r>
              <a:rPr lang="en-US" altLang="en-US" sz="2000" u="sng" dirty="0"/>
              <a:t>Specimen homogeneity</a:t>
            </a:r>
            <a:r>
              <a:rPr lang="en-US" altLang="en-US" sz="2000" dirty="0"/>
              <a:t>: a key assumption of quantitative EPMA is that the interaction volume is </a:t>
            </a:r>
            <a:r>
              <a:rPr lang="en-US" altLang="en-US" sz="2000" dirty="0" smtClean="0"/>
              <a:t>a single </a:t>
            </a:r>
            <a:r>
              <a:rPr lang="en-US" altLang="en-US" sz="2000" dirty="0"/>
              <a:t>phase (is homogeneous). </a:t>
            </a:r>
          </a:p>
        </p:txBody>
      </p:sp>
      <p:sp>
        <p:nvSpPr>
          <p:cNvPr id="2" name="TextBox 1"/>
          <p:cNvSpPr txBox="1"/>
          <p:nvPr/>
        </p:nvSpPr>
        <p:spPr>
          <a:xfrm>
            <a:off x="723893" y="1906542"/>
            <a:ext cx="7696214" cy="4862870"/>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US" altLang="en-US" sz="2000" dirty="0" smtClean="0"/>
              <a:t>If </a:t>
            </a:r>
            <a:r>
              <a:rPr lang="en-US" altLang="en-US" sz="2000" dirty="0"/>
              <a:t>more than 1 phase is overlapped by the beam: the matrix correction usually overcompensates and produces an erroneous composition &gt;100 </a:t>
            </a:r>
            <a:r>
              <a:rPr lang="en-US" altLang="en-US" sz="2000" dirty="0" smtClean="0"/>
              <a:t>wt.%. </a:t>
            </a:r>
            <a:r>
              <a:rPr lang="en-US" altLang="en-US" sz="2000" dirty="0"/>
              <a:t>This is common for small eutectic (groundmass) phases.</a:t>
            </a:r>
          </a:p>
          <a:p>
            <a:pPr marL="342900" indent="-342900">
              <a:spcBef>
                <a:spcPct val="50000"/>
              </a:spcBef>
              <a:buFont typeface="Arial" panose="020B0604020202020204" pitchFamily="34" charset="0"/>
              <a:buChar char="•"/>
            </a:pPr>
            <a:r>
              <a:rPr lang="en-US" altLang="en-US" sz="2000" dirty="0" smtClean="0"/>
              <a:t>If </a:t>
            </a:r>
            <a:r>
              <a:rPr lang="en-US" altLang="en-US" sz="2000" dirty="0"/>
              <a:t>trace elements are being considered, then also the adjacent surrounding volume (up to ~50-100 </a:t>
            </a:r>
            <a:r>
              <a:rPr lang="en-US" altLang="en-US" sz="2000" dirty="0">
                <a:latin typeface="Symbol" pitchFamily="18" charset="2"/>
              </a:rPr>
              <a:t>m</a:t>
            </a:r>
            <a:r>
              <a:rPr lang="en-US" altLang="en-US" sz="2000" dirty="0"/>
              <a:t>m away) </a:t>
            </a:r>
            <a:r>
              <a:rPr lang="en-US" altLang="en-US" sz="2000" dirty="0" smtClean="0"/>
              <a:t>should </a:t>
            </a:r>
            <a:r>
              <a:rPr lang="en-US" altLang="en-US" sz="2000" dirty="0"/>
              <a:t>not contain phases with higher concentrations of the </a:t>
            </a:r>
            <a:r>
              <a:rPr lang="en-US" altLang="en-US" sz="2000" dirty="0" smtClean="0"/>
              <a:t>trace elements </a:t>
            </a:r>
            <a:r>
              <a:rPr lang="en-US" altLang="en-US" sz="2000" dirty="0"/>
              <a:t>of interest, which might be secondarily fluoresced (sample extraction using a FIB).</a:t>
            </a:r>
          </a:p>
          <a:p>
            <a:pPr marL="342900" indent="-342900">
              <a:spcBef>
                <a:spcPct val="50000"/>
              </a:spcBef>
              <a:buFont typeface="Arial" panose="020B0604020202020204" pitchFamily="34" charset="0"/>
              <a:buChar char="•"/>
            </a:pPr>
            <a:r>
              <a:rPr lang="en-US" altLang="en-US" sz="2000" dirty="0" smtClean="0"/>
              <a:t>Diffusion </a:t>
            </a:r>
            <a:r>
              <a:rPr lang="en-US" altLang="en-US" sz="2000" dirty="0"/>
              <a:t>couples have similar constraints, in that secondary fluorescence across the boundary can yield X-ray intensities up to a couple of percent (which could also give high totals). Users need to either empirically or theoretically verify this is NOT happening. </a:t>
            </a:r>
            <a:endParaRPr lang="en-US" altLang="en-US" sz="2000" dirty="0" smtClean="0"/>
          </a:p>
          <a:p>
            <a:pPr marL="342900" indent="-342900">
              <a:spcBef>
                <a:spcPct val="50000"/>
              </a:spcBef>
              <a:buFont typeface="Arial" panose="020B0604020202020204" pitchFamily="34" charset="0"/>
              <a:buChar char="•"/>
            </a:pPr>
            <a:r>
              <a:rPr lang="en-US" altLang="en-US" sz="2000" dirty="0" smtClean="0"/>
              <a:t>Boundary fluorescence can be easily modeled in the free Standard software…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robesoftware.com/smf/oldpics/i39.tinypic.com/2zduj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638675" cy="4867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2999" y="318516"/>
            <a:ext cx="4191001" cy="830997"/>
          </a:xfrm>
          <a:prstGeom prst="rect">
            <a:avLst/>
          </a:prstGeom>
          <a:noFill/>
        </p:spPr>
        <p:txBody>
          <a:bodyPr wrap="square" rtlCol="0">
            <a:spAutoFit/>
          </a:bodyPr>
          <a:lstStyle/>
          <a:p>
            <a:r>
              <a:rPr lang="en-US" dirty="0" smtClean="0"/>
              <a:t>“Trace” Ti in quartz adjacent to rutile (not chemical diffusion!)</a:t>
            </a:r>
            <a:endParaRPr lang="en-US" dirty="0"/>
          </a:p>
        </p:txBody>
      </p:sp>
      <p:grpSp>
        <p:nvGrpSpPr>
          <p:cNvPr id="6" name="Group 5"/>
          <p:cNvGrpSpPr/>
          <p:nvPr/>
        </p:nvGrpSpPr>
        <p:grpSpPr>
          <a:xfrm>
            <a:off x="40234" y="1828800"/>
            <a:ext cx="8941841" cy="4867276"/>
            <a:chOff x="40234" y="1828800"/>
            <a:chExt cx="8941841" cy="4867276"/>
          </a:xfrm>
        </p:grpSpPr>
        <p:pic>
          <p:nvPicPr>
            <p:cNvPr id="3" name="Picture 4" descr="https://probesoftware.com/smf/oldpics/i44.tinypic.com/2w65g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38675" cy="48672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234" y="5486400"/>
              <a:ext cx="4303166" cy="830997"/>
            </a:xfrm>
            <a:prstGeom prst="rect">
              <a:avLst/>
            </a:prstGeom>
            <a:noFill/>
          </p:spPr>
          <p:txBody>
            <a:bodyPr wrap="none" rtlCol="0">
              <a:spAutoFit/>
            </a:bodyPr>
            <a:lstStyle/>
            <a:p>
              <a:r>
                <a:rPr lang="en-US" dirty="0" smtClean="0"/>
                <a:t>“Trace” Co in copper adjacent to </a:t>
              </a:r>
            </a:p>
            <a:p>
              <a:r>
                <a:rPr lang="en-US" dirty="0" smtClean="0"/>
                <a:t>cobalt (not chemical diffusion!)</a:t>
              </a:r>
              <a:endParaRPr lang="en-US" dirty="0"/>
            </a:p>
          </p:txBody>
        </p:sp>
      </p:grpSp>
      <p:sp>
        <p:nvSpPr>
          <p:cNvPr id="7" name="TextBox 6"/>
          <p:cNvSpPr txBox="1"/>
          <p:nvPr/>
        </p:nvSpPr>
        <p:spPr>
          <a:xfrm>
            <a:off x="762000" y="2743200"/>
            <a:ext cx="7454173" cy="1384995"/>
          </a:xfrm>
          <a:prstGeom prst="rect">
            <a:avLst/>
          </a:prstGeom>
          <a:solidFill>
            <a:schemeClr val="accent1"/>
          </a:solidFill>
        </p:spPr>
        <p:txBody>
          <a:bodyPr wrap="square" rtlCol="0">
            <a:spAutoFit/>
          </a:bodyPr>
          <a:lstStyle/>
          <a:p>
            <a:pPr algn="ctr"/>
            <a:r>
              <a:rPr lang="en-US" sz="2800" u="sng" dirty="0" err="1" smtClean="0"/>
              <a:t>Borisova</a:t>
            </a:r>
            <a:r>
              <a:rPr lang="en-US" sz="2800" u="sng" dirty="0" smtClean="0"/>
              <a:t> et al., Secondary </a:t>
            </a:r>
            <a:r>
              <a:rPr lang="en-US" sz="2800" u="sng" dirty="0"/>
              <a:t>Fluorescence effects in </a:t>
            </a:r>
            <a:r>
              <a:rPr lang="en-US" sz="2800" u="sng" dirty="0" err="1"/>
              <a:t>microbeam</a:t>
            </a:r>
            <a:r>
              <a:rPr lang="en-US" sz="2800" u="sng" dirty="0"/>
              <a:t> analysis, Chemical Geology, 490, 22-29, (2018)</a:t>
            </a:r>
          </a:p>
        </p:txBody>
      </p:sp>
    </p:spTree>
    <p:extLst>
      <p:ext uri="{BB962C8B-B14F-4D97-AF65-F5344CB8AC3E}">
        <p14:creationId xmlns:p14="http://schemas.microsoft.com/office/powerpoint/2010/main" val="22309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7772400" cy="762000"/>
          </a:xfrm>
        </p:spPr>
        <p:txBody>
          <a:bodyPr/>
          <a:lstStyle/>
          <a:p>
            <a:r>
              <a:rPr lang="en-US" altLang="en-US" dirty="0" smtClean="0"/>
              <a:t>What’s the point?</a:t>
            </a:r>
          </a:p>
        </p:txBody>
      </p:sp>
      <p:sp>
        <p:nvSpPr>
          <p:cNvPr id="3075" name="Text Box 3"/>
          <p:cNvSpPr txBox="1">
            <a:spLocks noChangeArrowheads="1"/>
          </p:cNvSpPr>
          <p:nvPr/>
        </p:nvSpPr>
        <p:spPr bwMode="auto">
          <a:xfrm>
            <a:off x="1206500" y="2133600"/>
            <a:ext cx="6502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dirty="0"/>
              <a:t>How much can I trust the compositions that the probe computer </a:t>
            </a:r>
            <a:r>
              <a:rPr lang="en-US" altLang="en-US" dirty="0" smtClean="0"/>
              <a:t>outputs? </a:t>
            </a:r>
          </a:p>
          <a:p>
            <a:pPr algn="ctr">
              <a:spcBef>
                <a:spcPct val="50000"/>
              </a:spcBef>
            </a:pPr>
            <a:r>
              <a:rPr lang="en-US" altLang="en-US" dirty="0" smtClean="0"/>
              <a:t>Are </a:t>
            </a:r>
            <a:r>
              <a:rPr lang="en-US" altLang="en-US" dirty="0"/>
              <a:t>two analyses equivalent? </a:t>
            </a:r>
            <a:endParaRPr lang="en-US" altLang="en-US" dirty="0" smtClean="0"/>
          </a:p>
          <a:p>
            <a:pPr algn="ctr">
              <a:spcBef>
                <a:spcPct val="50000"/>
              </a:spcBef>
            </a:pPr>
            <a:r>
              <a:rPr lang="en-US" altLang="en-US" dirty="0" smtClean="0"/>
              <a:t>Can </a:t>
            </a:r>
            <a:r>
              <a:rPr lang="en-US" altLang="en-US" dirty="0"/>
              <a:t>I compare my numbers with those published by other researchers using </a:t>
            </a:r>
            <a:r>
              <a:rPr lang="en-US" altLang="en-US" dirty="0" smtClean="0"/>
              <a:t>EPMA or other techniques?</a:t>
            </a:r>
          </a:p>
          <a:p>
            <a:pPr algn="ctr">
              <a:spcBef>
                <a:spcPct val="50000"/>
              </a:spcBef>
            </a:pPr>
            <a:r>
              <a:rPr lang="en-US" altLang="en-US" dirty="0" smtClean="0"/>
              <a:t>What is my detection limit?</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81950"/>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a:t>
            </a:r>
            <a:r>
              <a:rPr lang="en-US" altLang="en-US" sz="2800" dirty="0" smtClean="0"/>
              <a:t>sample tilt</a:t>
            </a:r>
            <a:endParaRPr lang="en-US" altLang="en-US" sz="2800" dirty="0"/>
          </a:p>
        </p:txBody>
      </p:sp>
      <p:sp>
        <p:nvSpPr>
          <p:cNvPr id="18435" name="Text Box 3"/>
          <p:cNvSpPr txBox="1">
            <a:spLocks noChangeArrowheads="1"/>
          </p:cNvSpPr>
          <p:nvPr/>
        </p:nvSpPr>
        <p:spPr bwMode="auto">
          <a:xfrm>
            <a:off x="196702" y="2971800"/>
            <a:ext cx="44989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2000" dirty="0"/>
              <a:t> </a:t>
            </a:r>
            <a:r>
              <a:rPr lang="en-US" altLang="en-US" sz="2000" u="sng" dirty="0"/>
              <a:t>Incorrect geometry (non-orthogonal surface)</a:t>
            </a:r>
            <a:r>
              <a:rPr lang="en-US" altLang="en-US" sz="2000" dirty="0"/>
              <a:t>: this occurs too often with 1” diameter plugs that have been automatically polished. For whatever reason, the sample surface ends up at a slant to the </a:t>
            </a:r>
            <a:r>
              <a:rPr lang="en-US" altLang="en-US" sz="2000" dirty="0" smtClean="0"/>
              <a:t>cylindrical wall</a:t>
            </a:r>
            <a:r>
              <a:rPr lang="en-US" altLang="en-US" sz="2000" dirty="0"/>
              <a:t>, and when the set screw is tightened in the holder, the surface ends up at an angle to the horizontal. This introduces an error in the take off angle. Also, the area of interest may be too low and impossible to reach stage Z focus.</a:t>
            </a:r>
          </a:p>
        </p:txBody>
      </p:sp>
      <p:grpSp>
        <p:nvGrpSpPr>
          <p:cNvPr id="2" name="Group 1"/>
          <p:cNvGrpSpPr/>
          <p:nvPr/>
        </p:nvGrpSpPr>
        <p:grpSpPr>
          <a:xfrm>
            <a:off x="4656138" y="1143000"/>
            <a:ext cx="4305817" cy="5062538"/>
            <a:chOff x="4656138" y="1143000"/>
            <a:chExt cx="4305817" cy="5062538"/>
          </a:xfrm>
        </p:grpSpPr>
        <p:sp>
          <p:nvSpPr>
            <p:cNvPr id="18436" name="Text Box 4"/>
            <p:cNvSpPr txBox="1">
              <a:spLocks noChangeArrowheads="1"/>
            </p:cNvSpPr>
            <p:nvPr/>
          </p:nvSpPr>
          <p:spPr bwMode="auto">
            <a:xfrm>
              <a:off x="5578992" y="5930900"/>
              <a:ext cx="3382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200" dirty="0"/>
                <a:t>Lifshin and Gauvin, 2001, Fig 3., p. 170.</a:t>
              </a:r>
            </a:p>
          </p:txBody>
        </p:sp>
        <p:pic>
          <p:nvPicPr>
            <p:cNvPr id="18437" name="Picture 5" descr="LifshinFig3.jpg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1143000"/>
              <a:ext cx="427037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4759325" y="4191000"/>
              <a:ext cx="406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t>This Monte Carlo simulation shows that a 5% tilt of the sample will alter the K ratio of Al Ka by .01, which equals a 8% relative error before matrix correction. An Al  ZAF of 1.5 would thus increase the error to 12%.</a:t>
              </a:r>
            </a:p>
          </p:txBody>
        </p:sp>
      </p:grpSp>
      <p:pic>
        <p:nvPicPr>
          <p:cNvPr id="52226" name="Picture 2" descr="X-ray Detection and Analysis - ppt video onlin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60517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fade">
                                      <p:cBhvr>
                                        <p:cTn id="14" dur="1000"/>
                                        <p:tgtEl>
                                          <p:spTgt spid="18435"/>
                                        </p:tgtEl>
                                      </p:cBhvr>
                                    </p:animEffect>
                                    <p:anim calcmode="lin" valueType="num">
                                      <p:cBhvr>
                                        <p:cTn id="15" dur="1000" fill="hold"/>
                                        <p:tgtEl>
                                          <p:spTgt spid="18435"/>
                                        </p:tgtEl>
                                        <p:attrNameLst>
                                          <p:attrName>ppt_x</p:attrName>
                                        </p:attrNameLst>
                                      </p:cBhvr>
                                      <p:tavLst>
                                        <p:tav tm="0">
                                          <p:val>
                                            <p:strVal val="#ppt_x"/>
                                          </p:val>
                                        </p:tav>
                                        <p:tav tm="100000">
                                          <p:val>
                                            <p:strVal val="#ppt_x"/>
                                          </p:val>
                                        </p:tav>
                                      </p:tavLst>
                                    </p:anim>
                                    <p:anim calcmode="lin" valueType="num">
                                      <p:cBhvr>
                                        <p:cTn id="16"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17600" y="381000"/>
            <a:ext cx="6673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a:t>
            </a:r>
            <a:r>
              <a:rPr lang="en-US" altLang="en-US" sz="2800" dirty="0" smtClean="0"/>
              <a:t>Error: rounded edges</a:t>
            </a:r>
            <a:endParaRPr lang="en-US" altLang="en-US" sz="2800" dirty="0"/>
          </a:p>
        </p:txBody>
      </p:sp>
      <p:sp>
        <p:nvSpPr>
          <p:cNvPr id="19459" name="Text Box 3"/>
          <p:cNvSpPr txBox="1">
            <a:spLocks noChangeArrowheads="1"/>
          </p:cNvSpPr>
          <p:nvPr/>
        </p:nvSpPr>
        <p:spPr bwMode="auto">
          <a:xfrm>
            <a:off x="533400" y="1185862"/>
            <a:ext cx="49260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dirty="0"/>
              <a:t> </a:t>
            </a:r>
            <a:r>
              <a:rPr lang="en-US" altLang="en-US" u="sng" dirty="0"/>
              <a:t>Incorrect geometry - edge effects</a:t>
            </a:r>
            <a:r>
              <a:rPr lang="en-US" altLang="en-US" dirty="0"/>
              <a:t>: materials mounted in epoxy and then polished with loose polishing compound commonly have differential erosion at the epoxy-material interface, producing a moat or channel in the epoxy, resulting in a rounding of the material at the edge. Efforts to do quantitative EPMA of the edge (rim) will be in error as the absorption path length will be non-uniform and different from the nominal length. Special polishing </a:t>
            </a:r>
            <a:r>
              <a:rPr lang="en-US" altLang="en-US" dirty="0" smtClean="0"/>
              <a:t>techniques </a:t>
            </a:r>
            <a:r>
              <a:rPr lang="en-US" altLang="en-US" dirty="0"/>
              <a:t>will minimize or eliminate this problem.</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4327525"/>
            <a:ext cx="27432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1549401"/>
            <a:ext cx="2762250" cy="141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6"/>
          <p:cNvSpPr txBox="1">
            <a:spLocks noChangeArrowheads="1"/>
          </p:cNvSpPr>
          <p:nvPr/>
        </p:nvSpPr>
        <p:spPr bwMode="auto">
          <a:xfrm>
            <a:off x="5992813" y="2600325"/>
            <a:ext cx="7842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t>Epoxy</a:t>
            </a:r>
            <a:endParaRPr lang="en-US" altLang="en-US" dirty="0"/>
          </a:p>
        </p:txBody>
      </p:sp>
      <p:sp>
        <p:nvSpPr>
          <p:cNvPr id="19463" name="Text Box 7"/>
          <p:cNvSpPr txBox="1">
            <a:spLocks noChangeArrowheads="1"/>
          </p:cNvSpPr>
          <p:nvPr/>
        </p:nvSpPr>
        <p:spPr bwMode="auto">
          <a:xfrm>
            <a:off x="6002338" y="4818063"/>
            <a:ext cx="78422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t>Epoxy</a:t>
            </a:r>
            <a:endParaRPr lang="en-US" altLang="en-US" dirty="0"/>
          </a:p>
        </p:txBody>
      </p:sp>
      <p:sp>
        <p:nvSpPr>
          <p:cNvPr id="19464" name="Text Box 8"/>
          <p:cNvSpPr txBox="1">
            <a:spLocks noChangeArrowheads="1"/>
          </p:cNvSpPr>
          <p:nvPr/>
        </p:nvSpPr>
        <p:spPr bwMode="auto">
          <a:xfrm>
            <a:off x="7164388" y="4827588"/>
            <a:ext cx="1174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t>Specimen</a:t>
            </a:r>
            <a:endParaRPr lang="en-US" altLang="en-US" dirty="0"/>
          </a:p>
        </p:txBody>
      </p:sp>
      <p:sp>
        <p:nvSpPr>
          <p:cNvPr id="19465" name="Text Box 9"/>
          <p:cNvSpPr txBox="1">
            <a:spLocks noChangeArrowheads="1"/>
          </p:cNvSpPr>
          <p:nvPr/>
        </p:nvSpPr>
        <p:spPr bwMode="auto">
          <a:xfrm>
            <a:off x="7150100" y="2605088"/>
            <a:ext cx="1174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t>Specimen</a:t>
            </a:r>
            <a:endParaRPr lang="en-US" altLang="en-US" dirty="0"/>
          </a:p>
        </p:txBody>
      </p:sp>
      <p:sp>
        <p:nvSpPr>
          <p:cNvPr id="19466" name="Text Box 10"/>
          <p:cNvSpPr txBox="1">
            <a:spLocks noChangeArrowheads="1"/>
          </p:cNvSpPr>
          <p:nvPr/>
        </p:nvSpPr>
        <p:spPr bwMode="auto">
          <a:xfrm>
            <a:off x="5736885" y="2995377"/>
            <a:ext cx="27781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t>Common </a:t>
            </a:r>
            <a:r>
              <a:rPr lang="en-US" altLang="en-US" sz="1800" dirty="0" smtClean="0"/>
              <a:t>edge erosion </a:t>
            </a:r>
            <a:r>
              <a:rPr lang="en-US" altLang="en-US" sz="1800" dirty="0"/>
              <a:t>problem, rounding of specimen </a:t>
            </a:r>
            <a:r>
              <a:rPr lang="en-US" altLang="en-US" sz="1800" dirty="0" smtClean="0"/>
              <a:t>edges</a:t>
            </a:r>
            <a:endParaRPr lang="en-US" altLang="en-US" dirty="0"/>
          </a:p>
        </p:txBody>
      </p:sp>
      <p:sp>
        <p:nvSpPr>
          <p:cNvPr id="19467" name="Rectangle 11"/>
          <p:cNvSpPr>
            <a:spLocks noChangeArrowheads="1"/>
          </p:cNvSpPr>
          <p:nvPr/>
        </p:nvSpPr>
        <p:spPr bwMode="auto">
          <a:xfrm>
            <a:off x="5755140" y="5749138"/>
            <a:ext cx="2741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r>
              <a:rPr lang="en-US" altLang="en-US" sz="1800" dirty="0"/>
              <a:t>Desired geometry: no rounding of specimen edge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62000" y="1905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a:t>
            </a:r>
            <a:r>
              <a:rPr lang="en-US" altLang="en-US" sz="2800" dirty="0" smtClean="0"/>
              <a:t>Errors: surface effects</a:t>
            </a:r>
            <a:endParaRPr lang="en-US" altLang="en-US" sz="2800" dirty="0"/>
          </a:p>
        </p:txBody>
      </p:sp>
      <p:sp>
        <p:nvSpPr>
          <p:cNvPr id="21507" name="Text Box 3"/>
          <p:cNvSpPr txBox="1">
            <a:spLocks noChangeArrowheads="1"/>
          </p:cNvSpPr>
          <p:nvPr/>
        </p:nvSpPr>
        <p:spPr bwMode="auto">
          <a:xfrm>
            <a:off x="577850" y="1182688"/>
            <a:ext cx="8202613"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2000" dirty="0"/>
              <a:t> </a:t>
            </a:r>
            <a:r>
              <a:rPr lang="en-US" altLang="en-US" sz="2000" u="sng" dirty="0"/>
              <a:t>Smear coat</a:t>
            </a:r>
            <a:r>
              <a:rPr lang="en-US" altLang="en-US" sz="2000" dirty="0"/>
              <a:t>: soft materials may smear and cross contaminate other materials that are being polished either in the same holder, or in a subsequent sample, producing a thin ‘smear coat’. </a:t>
            </a:r>
            <a:r>
              <a:rPr lang="en-US" altLang="en-US" sz="2000" dirty="0" smtClean="0"/>
              <a:t>For example the Au-Ag and Au-Cu standards from NIST. Noble metals in the K-T boundary…?</a:t>
            </a:r>
            <a:endParaRPr lang="en-US" altLang="en-US" sz="2000" dirty="0"/>
          </a:p>
          <a:p>
            <a:pPr>
              <a:spcBef>
                <a:spcPct val="50000"/>
              </a:spcBef>
              <a:buFontTx/>
              <a:buChar char="•"/>
            </a:pPr>
            <a:r>
              <a:rPr lang="en-US" altLang="en-US" sz="2000" dirty="0"/>
              <a:t> </a:t>
            </a:r>
            <a:r>
              <a:rPr lang="en-US" altLang="en-US" sz="2000" u="sng" dirty="0"/>
              <a:t>Polishing artifacts</a:t>
            </a:r>
            <a:r>
              <a:rPr lang="en-US" altLang="en-US" sz="2000" dirty="0"/>
              <a:t>: Diamond and alumina polishing particles can get caught in pores in the material been polished. </a:t>
            </a:r>
            <a:r>
              <a:rPr lang="en-US" altLang="en-US" sz="2000" dirty="0" smtClean="0"/>
              <a:t>E.g., </a:t>
            </a:r>
            <a:r>
              <a:rPr lang="en-US" altLang="en-US" sz="2000" dirty="0">
                <a:latin typeface="Symbol" pitchFamily="18" charset="2"/>
              </a:rPr>
              <a:t>m</a:t>
            </a:r>
            <a:r>
              <a:rPr lang="en-US" altLang="en-US" sz="2000" dirty="0"/>
              <a:t>m </a:t>
            </a:r>
            <a:r>
              <a:rPr lang="en-US" altLang="en-US" sz="2000" dirty="0" smtClean="0"/>
              <a:t>sized fragments </a:t>
            </a:r>
            <a:r>
              <a:rPr lang="en-US" altLang="en-US" sz="2000" dirty="0"/>
              <a:t>of brass from a brass </a:t>
            </a:r>
            <a:r>
              <a:rPr lang="en-US" altLang="en-US" sz="2000" dirty="0" smtClean="0"/>
              <a:t>polishing </a:t>
            </a:r>
            <a:r>
              <a:rPr lang="en-US" altLang="en-US" sz="2000" dirty="0"/>
              <a:t>holder become lodged in feldspar and biotite.</a:t>
            </a:r>
          </a:p>
          <a:p>
            <a:pPr>
              <a:spcBef>
                <a:spcPct val="50000"/>
              </a:spcBef>
              <a:buFontTx/>
              <a:buChar char="•"/>
            </a:pPr>
            <a:r>
              <a:rPr lang="en-US" altLang="en-US" sz="2000" dirty="0"/>
              <a:t> </a:t>
            </a:r>
            <a:r>
              <a:rPr lang="en-US" altLang="en-US" sz="2000" u="sng" dirty="0"/>
              <a:t>Charging</a:t>
            </a:r>
            <a:r>
              <a:rPr lang="en-US" altLang="en-US" sz="2000" dirty="0"/>
              <a:t>: this will reduce the effective E</a:t>
            </a:r>
            <a:r>
              <a:rPr lang="en-US" altLang="en-US" sz="2000" baseline="-25000" dirty="0"/>
              <a:t>0</a:t>
            </a:r>
            <a:r>
              <a:rPr lang="en-US" altLang="en-US" sz="2000" dirty="0"/>
              <a:t> in a random manner. Conductive samples in epoxy must be grounded with conductive tape (preferred rather than paint). Semi-conductors conduct </a:t>
            </a:r>
            <a:r>
              <a:rPr lang="en-US" altLang="en-US" sz="2000" dirty="0" smtClean="0"/>
              <a:t>OK. </a:t>
            </a:r>
            <a:r>
              <a:rPr lang="en-US" altLang="en-US" sz="2000" dirty="0"/>
              <a:t>Non-conductive samples need to be coated (C, Al, </a:t>
            </a:r>
            <a:r>
              <a:rPr lang="en-US" altLang="en-US" sz="2000" dirty="0" smtClean="0"/>
              <a:t>Ag, etc...).</a:t>
            </a:r>
            <a:endParaRPr lang="en-US" altLang="en-US" sz="2000" dirty="0"/>
          </a:p>
          <a:p>
            <a:pPr>
              <a:spcBef>
                <a:spcPct val="50000"/>
              </a:spcBef>
              <a:buFontTx/>
              <a:buChar char="•"/>
            </a:pPr>
            <a:r>
              <a:rPr lang="en-US" altLang="en-US" sz="2000" dirty="0"/>
              <a:t> </a:t>
            </a:r>
            <a:r>
              <a:rPr lang="en-US" altLang="en-US" sz="2000" u="sng" dirty="0"/>
              <a:t>Porosity</a:t>
            </a:r>
            <a:r>
              <a:rPr lang="en-US" altLang="en-US" sz="2000" dirty="0"/>
              <a:t>: There could be 2 errors in porous material: </a:t>
            </a:r>
            <a:r>
              <a:rPr lang="en-US" altLang="en-US" sz="2000" dirty="0" smtClean="0"/>
              <a:t>in conductive materials, heterogeneous interaction volumes; </a:t>
            </a:r>
            <a:r>
              <a:rPr lang="en-US" altLang="en-US" sz="2000" dirty="0"/>
              <a:t>and in non-conductive </a:t>
            </a:r>
            <a:r>
              <a:rPr lang="en-US" altLang="en-US" sz="2000" dirty="0" smtClean="0"/>
              <a:t>materials, problems </a:t>
            </a:r>
            <a:r>
              <a:rPr lang="en-US" altLang="en-US" sz="2000" dirty="0"/>
              <a:t>with charging as the electrons </a:t>
            </a:r>
            <a:r>
              <a:rPr lang="en-US" altLang="en-US" sz="2000" dirty="0" smtClean="0"/>
              <a:t>accumulate on interior pore surfaces.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4800" y="1524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a:t>
            </a:r>
            <a:r>
              <a:rPr lang="en-US" altLang="en-US" sz="2800" dirty="0" smtClean="0"/>
              <a:t>Beam Sensitivity</a:t>
            </a:r>
            <a:endParaRPr lang="en-US" altLang="en-US" sz="2800" dirty="0"/>
          </a:p>
        </p:txBody>
      </p:sp>
      <p:grpSp>
        <p:nvGrpSpPr>
          <p:cNvPr id="6" name="Group 5"/>
          <p:cNvGrpSpPr/>
          <p:nvPr/>
        </p:nvGrpSpPr>
        <p:grpSpPr>
          <a:xfrm>
            <a:off x="338470" y="942753"/>
            <a:ext cx="5791200" cy="5628723"/>
            <a:chOff x="338470" y="942753"/>
            <a:chExt cx="5791200" cy="5628723"/>
          </a:xfrm>
        </p:grpSpPr>
        <p:pic>
          <p:nvPicPr>
            <p:cNvPr id="2" name="Picture 5" descr="Electron Probe Microanalysis - an overview | ScienceDirect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70" y="942753"/>
              <a:ext cx="5791200" cy="56287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8397" y="6294477"/>
              <a:ext cx="973343" cy="276999"/>
            </a:xfrm>
            <a:prstGeom prst="rect">
              <a:avLst/>
            </a:prstGeom>
            <a:noFill/>
          </p:spPr>
          <p:txBody>
            <a:bodyPr wrap="none" rtlCol="0">
              <a:spAutoFit/>
            </a:bodyPr>
            <a:lstStyle/>
            <a:p>
              <a:r>
                <a:rPr lang="en-US" sz="1200" dirty="0" smtClean="0"/>
                <a:t>Llovet, 2019</a:t>
              </a:r>
              <a:endParaRPr lang="en-US" sz="1200" dirty="0"/>
            </a:p>
          </p:txBody>
        </p:sp>
      </p:grpSp>
      <p:sp>
        <p:nvSpPr>
          <p:cNvPr id="5" name="TextBox 4"/>
          <p:cNvSpPr txBox="1"/>
          <p:nvPr/>
        </p:nvSpPr>
        <p:spPr>
          <a:xfrm>
            <a:off x="6288000" y="945153"/>
            <a:ext cx="2743200" cy="4401205"/>
          </a:xfrm>
          <a:prstGeom prst="rect">
            <a:avLst/>
          </a:prstGeom>
          <a:noFill/>
        </p:spPr>
        <p:txBody>
          <a:bodyPr wrap="square" rtlCol="0">
            <a:spAutoFit/>
          </a:bodyPr>
          <a:lstStyle/>
          <a:p>
            <a:r>
              <a:rPr lang="en-US" sz="2000" dirty="0" smtClean="0"/>
              <a:t>However, because there are likely different physical mechanisms in different materials, under different conditions,</a:t>
            </a:r>
          </a:p>
          <a:p>
            <a:endParaRPr lang="en-US" sz="2000" dirty="0"/>
          </a:p>
          <a:p>
            <a:r>
              <a:rPr lang="en-US" sz="2000" dirty="0" smtClean="0"/>
              <a:t>e.g., volatilization versus ion migration.</a:t>
            </a:r>
          </a:p>
          <a:p>
            <a:endParaRPr lang="en-US" sz="2000" dirty="0"/>
          </a:p>
          <a:p>
            <a:r>
              <a:rPr lang="en-US" sz="2000" dirty="0" smtClean="0"/>
              <a:t>we therefore only refer to time-dependent intensities (TDI) effects in general.</a:t>
            </a:r>
            <a:endParaRPr lang="en-US" sz="2000" dirty="0"/>
          </a:p>
        </p:txBody>
      </p:sp>
    </p:spTree>
    <p:extLst>
      <p:ext uri="{BB962C8B-B14F-4D97-AF65-F5344CB8AC3E}">
        <p14:creationId xmlns:p14="http://schemas.microsoft.com/office/powerpoint/2010/main" val="3501686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31381" y="2286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a:t>
            </a:r>
            <a:r>
              <a:rPr lang="en-US" altLang="en-US" sz="2800" dirty="0" smtClean="0"/>
              <a:t>Beam Sensitivity, cont’d</a:t>
            </a:r>
            <a:endParaRPr lang="en-US" altLang="en-US" sz="2800" dirty="0"/>
          </a:p>
        </p:txBody>
      </p:sp>
      <p:grpSp>
        <p:nvGrpSpPr>
          <p:cNvPr id="17" name="Group 16"/>
          <p:cNvGrpSpPr/>
          <p:nvPr/>
        </p:nvGrpSpPr>
        <p:grpSpPr>
          <a:xfrm>
            <a:off x="151606" y="815268"/>
            <a:ext cx="6402388" cy="4760021"/>
            <a:chOff x="2666206" y="1196268"/>
            <a:chExt cx="6402388" cy="4760021"/>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206" y="1196268"/>
              <a:ext cx="6402388" cy="441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680383" y="5617735"/>
              <a:ext cx="4572000" cy="338554"/>
            </a:xfrm>
            <a:prstGeom prst="rect">
              <a:avLst/>
            </a:prstGeom>
          </p:spPr>
          <p:txBody>
            <a:bodyPr>
              <a:spAutoFit/>
            </a:bodyPr>
            <a:lstStyle/>
            <a:p>
              <a:r>
                <a:rPr lang="pt-BR" sz="1600" dirty="0"/>
                <a:t>SRM K-1718 20 nA, 0 um, 1 sec intervals, Na Ka</a:t>
              </a:r>
              <a:endParaRPr lang="en-US" sz="1600" dirty="0"/>
            </a:p>
          </p:txBody>
        </p:sp>
      </p:grpSp>
      <p:cxnSp>
        <p:nvCxnSpPr>
          <p:cNvPr id="4" name="Straight Connector 3"/>
          <p:cNvCxnSpPr/>
          <p:nvPr/>
        </p:nvCxnSpPr>
        <p:spPr bwMode="auto">
          <a:xfrm>
            <a:off x="381000" y="914400"/>
            <a:ext cx="685800" cy="29718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295400" y="3810000"/>
            <a:ext cx="5105400" cy="12192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18"/>
          <p:cNvGrpSpPr/>
          <p:nvPr/>
        </p:nvGrpSpPr>
        <p:grpSpPr>
          <a:xfrm>
            <a:off x="3359888" y="2489791"/>
            <a:ext cx="5633941" cy="4222548"/>
            <a:chOff x="3352800" y="2505952"/>
            <a:chExt cx="5633941" cy="4222548"/>
          </a:xfrm>
        </p:grpSpPr>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44506"/>
              <a:ext cx="5628626" cy="388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648200" y="2505952"/>
              <a:ext cx="4338541" cy="338554"/>
            </a:xfrm>
            <a:prstGeom prst="rect">
              <a:avLst/>
            </a:prstGeom>
          </p:spPr>
          <p:txBody>
            <a:bodyPr wrap="square">
              <a:spAutoFit/>
            </a:bodyPr>
            <a:lstStyle/>
            <a:p>
              <a:r>
                <a:rPr lang="pt-BR" sz="1600" dirty="0"/>
                <a:t>SRM K-1718 20 nA, 0 um, 1 sec intervals, </a:t>
              </a:r>
              <a:r>
                <a:rPr lang="pt-BR" sz="1600" dirty="0" smtClean="0"/>
                <a:t>Si </a:t>
              </a:r>
              <a:r>
                <a:rPr lang="pt-BR" sz="1600" dirty="0"/>
                <a:t>Ka</a:t>
              </a:r>
              <a:endParaRPr lang="en-US" sz="1600" dirty="0"/>
            </a:p>
          </p:txBody>
        </p:sp>
      </p:grpSp>
      <p:cxnSp>
        <p:nvCxnSpPr>
          <p:cNvPr id="14" name="Straight Connector 13"/>
          <p:cNvCxnSpPr/>
          <p:nvPr/>
        </p:nvCxnSpPr>
        <p:spPr bwMode="auto">
          <a:xfrm flipH="1">
            <a:off x="3581400" y="4114800"/>
            <a:ext cx="838200" cy="24384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4191000" y="3200400"/>
            <a:ext cx="4495801" cy="1041147"/>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6650029" y="1752600"/>
            <a:ext cx="2359749" cy="461665"/>
          </a:xfrm>
          <a:prstGeom prst="rect">
            <a:avLst/>
          </a:prstGeom>
          <a:noFill/>
        </p:spPr>
        <p:txBody>
          <a:bodyPr wrap="none" rtlCol="0">
            <a:spAutoFit/>
          </a:bodyPr>
          <a:lstStyle/>
          <a:p>
            <a:r>
              <a:rPr lang="en-US" dirty="0" smtClean="0"/>
              <a:t>Y axis: Log Scale</a:t>
            </a:r>
            <a:endParaRPr lang="en-US" dirty="0"/>
          </a:p>
        </p:txBody>
      </p:sp>
    </p:spTree>
    <p:extLst>
      <p:ext uri="{BB962C8B-B14F-4D97-AF65-F5344CB8AC3E}">
        <p14:creationId xmlns:p14="http://schemas.microsoft.com/office/powerpoint/2010/main" val="5583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31381" y="2286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a:t>
            </a:r>
            <a:r>
              <a:rPr lang="en-US" altLang="en-US" sz="2800" dirty="0" smtClean="0"/>
              <a:t>Beam Sensitivity, cont’d</a:t>
            </a:r>
            <a:endParaRPr lang="en-US" altLang="en-US" sz="2800" dirty="0"/>
          </a:p>
        </p:txBody>
      </p:sp>
      <p:sp>
        <p:nvSpPr>
          <p:cNvPr id="23555" name="Text Box 3"/>
          <p:cNvSpPr txBox="1">
            <a:spLocks noChangeArrowheads="1"/>
          </p:cNvSpPr>
          <p:nvPr/>
        </p:nvSpPr>
        <p:spPr bwMode="auto">
          <a:xfrm>
            <a:off x="357961" y="990600"/>
            <a:ext cx="84316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u="sng" dirty="0"/>
              <a:t> Beam sensitive samples</a:t>
            </a:r>
            <a:r>
              <a:rPr lang="en-US" altLang="en-US" dirty="0"/>
              <a:t>: require care, such as lower current (e.g. 1-6 nA) </a:t>
            </a:r>
            <a:r>
              <a:rPr lang="en-US" altLang="en-US" b="1" dirty="0" smtClean="0"/>
              <a:t>and/or</a:t>
            </a:r>
            <a:r>
              <a:rPr lang="en-US" altLang="en-US" dirty="0" smtClean="0"/>
              <a:t> </a:t>
            </a:r>
            <a:r>
              <a:rPr lang="en-US" altLang="en-US" dirty="0"/>
              <a:t>defocused beam (10-25 </a:t>
            </a:r>
            <a:r>
              <a:rPr lang="en-US" altLang="en-US" dirty="0">
                <a:latin typeface="Symbol" pitchFamily="18" charset="2"/>
              </a:rPr>
              <a:t>m</a:t>
            </a:r>
            <a:r>
              <a:rPr lang="en-US" altLang="en-US" dirty="0"/>
              <a:t>m), </a:t>
            </a:r>
            <a:r>
              <a:rPr lang="en-US" altLang="en-US" b="1" dirty="0" smtClean="0"/>
              <a:t>and/or</a:t>
            </a:r>
            <a:r>
              <a:rPr lang="en-US" altLang="en-US" dirty="0" smtClean="0"/>
              <a:t> </a:t>
            </a:r>
            <a:r>
              <a:rPr lang="en-US" altLang="en-US" dirty="0"/>
              <a:t>a correction for </a:t>
            </a:r>
            <a:r>
              <a:rPr lang="en-US" altLang="en-US" dirty="0" smtClean="0"/>
              <a:t>intensity changes with time (e.g., “volatile </a:t>
            </a:r>
            <a:r>
              <a:rPr lang="en-US" altLang="en-US" dirty="0"/>
              <a:t>element” </a:t>
            </a:r>
            <a:r>
              <a:rPr lang="en-US" altLang="en-US" dirty="0" smtClean="0"/>
              <a:t>or time dependent intensity (TDI) correction </a:t>
            </a:r>
            <a:r>
              <a:rPr lang="en-US" altLang="en-US" dirty="0"/>
              <a:t>in </a:t>
            </a:r>
            <a:r>
              <a:rPr lang="en-US" altLang="en-US" dirty="0" smtClean="0"/>
              <a:t>the </a:t>
            </a:r>
            <a:r>
              <a:rPr lang="en-US" altLang="en-US" dirty="0"/>
              <a:t>Probe for EPMA software</a:t>
            </a:r>
            <a:r>
              <a:rPr lang="en-US" altLang="en-US" dirty="0" smtClean="0"/>
              <a:t>):</a:t>
            </a:r>
            <a:endParaRPr lang="en-US" altLang="en-US" dirty="0"/>
          </a:p>
        </p:txBody>
      </p:sp>
      <p:sp>
        <p:nvSpPr>
          <p:cNvPr id="2" name="TextBox 1"/>
          <p:cNvSpPr txBox="1"/>
          <p:nvPr/>
        </p:nvSpPr>
        <p:spPr>
          <a:xfrm>
            <a:off x="540137" y="3429000"/>
            <a:ext cx="8040687" cy="2708434"/>
          </a:xfrm>
          <a:prstGeom prst="rect">
            <a:avLst/>
          </a:prstGeom>
          <a:noFill/>
        </p:spPr>
        <p:txBody>
          <a:bodyPr wrap="square" rtlCol="0">
            <a:spAutoFit/>
          </a:bodyPr>
          <a:lstStyle/>
          <a:p>
            <a:pPr>
              <a:spcBef>
                <a:spcPct val="50000"/>
              </a:spcBef>
              <a:buFontTx/>
              <a:buChar char="•"/>
            </a:pPr>
            <a:r>
              <a:rPr lang="en-US" altLang="en-US" sz="2000" dirty="0"/>
              <a:t> Glasses with alkalis (esp. Na), particularly hydrous glasses: Na drops precipitously, K somewhat, with Al and Si counts </a:t>
            </a:r>
            <a:r>
              <a:rPr lang="en-US" altLang="en-US" sz="2000" b="1" dirty="0" smtClean="0"/>
              <a:t>increasing</a:t>
            </a:r>
            <a:r>
              <a:rPr lang="en-US" altLang="en-US" sz="2000" dirty="0" smtClean="0"/>
              <a:t> over time!</a:t>
            </a:r>
            <a:endParaRPr lang="en-US" altLang="en-US" sz="2000" dirty="0"/>
          </a:p>
          <a:p>
            <a:pPr>
              <a:spcBef>
                <a:spcPct val="50000"/>
              </a:spcBef>
              <a:buFontTx/>
              <a:buChar char="•"/>
            </a:pPr>
            <a:r>
              <a:rPr lang="en-US" altLang="en-US" sz="2000" dirty="0"/>
              <a:t> Alkali feldspars, particularly albite: Na counts </a:t>
            </a:r>
            <a:r>
              <a:rPr lang="en-US" altLang="en-US" sz="2000" dirty="0" smtClean="0"/>
              <a:t>decrease</a:t>
            </a:r>
          </a:p>
          <a:p>
            <a:pPr>
              <a:spcBef>
                <a:spcPct val="50000"/>
              </a:spcBef>
              <a:buFontTx/>
              <a:buChar char="•"/>
            </a:pPr>
            <a:r>
              <a:rPr lang="en-US" altLang="en-US" sz="2000" dirty="0" smtClean="0"/>
              <a:t>Carbonates </a:t>
            </a:r>
            <a:r>
              <a:rPr lang="en-US" altLang="en-US" sz="2000" dirty="0"/>
              <a:t>and anhydrite: easily decompose with 10 nA</a:t>
            </a:r>
          </a:p>
          <a:p>
            <a:pPr>
              <a:spcBef>
                <a:spcPct val="50000"/>
              </a:spcBef>
              <a:buFontTx/>
              <a:buChar char="•"/>
            </a:pPr>
            <a:r>
              <a:rPr lang="en-US" altLang="en-US" sz="2000" dirty="0"/>
              <a:t> Apatite/micas: not as fragile, but some grains will crater with moderate currents (60 nA) after 40-60 seconds. Different orientation of </a:t>
            </a:r>
            <a:r>
              <a:rPr lang="en-US" altLang="en-US" sz="2000" dirty="0" smtClean="0"/>
              <a:t>apatite/micas </a:t>
            </a:r>
            <a:r>
              <a:rPr lang="en-US" altLang="en-US" sz="2000" dirty="0"/>
              <a:t>for standard</a:t>
            </a:r>
            <a:r>
              <a:rPr lang="en-US" altLang="en-US" sz="1800" dirty="0"/>
              <a:t> </a:t>
            </a:r>
            <a:r>
              <a:rPr lang="en-US" altLang="en-US" sz="2000" dirty="0"/>
              <a:t>and unknown will have different TDI </a:t>
            </a:r>
            <a:r>
              <a:rPr lang="en-US" altLang="en-US" sz="2000" dirty="0" smtClean="0"/>
              <a:t>effects</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56167" y="76200"/>
            <a:ext cx="7010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Physical issues - 9</a:t>
            </a:r>
          </a:p>
        </p:txBody>
      </p:sp>
      <p:sp>
        <p:nvSpPr>
          <p:cNvPr id="24579" name="Text Box 3"/>
          <p:cNvSpPr txBox="1">
            <a:spLocks noChangeArrowheads="1"/>
          </p:cNvSpPr>
          <p:nvPr/>
        </p:nvSpPr>
        <p:spPr bwMode="auto">
          <a:xfrm>
            <a:off x="4481162" y="6426436"/>
            <a:ext cx="43672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200" dirty="0"/>
              <a:t>Morgan and London, 1996, American Mineralogist, 81, 1176-1185. </a:t>
            </a:r>
          </a:p>
        </p:txBody>
      </p:sp>
      <p:pic>
        <p:nvPicPr>
          <p:cNvPr id="24580" name="Picture 4" descr="Morgan-NaFig1.jpg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36" y="597648"/>
            <a:ext cx="3767461" cy="27533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 Box 7"/>
          <p:cNvSpPr txBox="1">
            <a:spLocks noChangeArrowheads="1"/>
          </p:cNvSpPr>
          <p:nvPr/>
        </p:nvSpPr>
        <p:spPr bwMode="auto">
          <a:xfrm>
            <a:off x="183041" y="3429000"/>
            <a:ext cx="454135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Above, the dramatic drop in Na Ka counts versus time is demonstrate. It is worst at 20 nA, and much less at 2 </a:t>
            </a:r>
            <a:r>
              <a:rPr lang="en-US" altLang="en-US" sz="2000" dirty="0" smtClean="0"/>
              <a:t>nA but still present!</a:t>
            </a:r>
            <a:endParaRPr lang="en-US" altLang="en-US" sz="2000" dirty="0"/>
          </a:p>
        </p:txBody>
      </p:sp>
      <p:grpSp>
        <p:nvGrpSpPr>
          <p:cNvPr id="4" name="Group 3"/>
          <p:cNvGrpSpPr/>
          <p:nvPr/>
        </p:nvGrpSpPr>
        <p:grpSpPr>
          <a:xfrm>
            <a:off x="4952999" y="3554844"/>
            <a:ext cx="3846992" cy="2763619"/>
            <a:chOff x="5001383" y="3613215"/>
            <a:chExt cx="3846992" cy="2763619"/>
          </a:xfrm>
        </p:grpSpPr>
        <p:pic>
          <p:nvPicPr>
            <p:cNvPr id="24581" name="Picture 5" descr="Morgan-SiFig3.jpg                                              0000D715&#10; Electron2 Go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383" y="3613215"/>
              <a:ext cx="3846992" cy="27636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5842000" y="3898900"/>
              <a:ext cx="508000" cy="36671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solidFill>
                    <a:schemeClr val="bg1"/>
                  </a:solidFill>
                  <a:latin typeface="Helvetica" charset="0"/>
                </a:rPr>
                <a:t>Si</a:t>
              </a:r>
              <a:endParaRPr lang="en-US" altLang="en-US" dirty="0"/>
            </a:p>
          </p:txBody>
        </p:sp>
      </p:grpSp>
      <p:sp>
        <p:nvSpPr>
          <p:cNvPr id="24585" name="Text Box 9"/>
          <p:cNvSpPr txBox="1">
            <a:spLocks noChangeArrowheads="1"/>
          </p:cNvSpPr>
          <p:nvPr/>
        </p:nvSpPr>
        <p:spPr bwMode="auto">
          <a:xfrm>
            <a:off x="1447800" y="2362200"/>
            <a:ext cx="508000" cy="36671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800" dirty="0">
                <a:solidFill>
                  <a:schemeClr val="bg1"/>
                </a:solidFill>
                <a:latin typeface="Helvetica" charset="0"/>
              </a:rPr>
              <a:t>Na</a:t>
            </a:r>
            <a:endParaRPr lang="en-US" altLang="en-US" dirty="0"/>
          </a:p>
        </p:txBody>
      </p:sp>
      <p:grpSp>
        <p:nvGrpSpPr>
          <p:cNvPr id="3" name="Group 2"/>
          <p:cNvGrpSpPr/>
          <p:nvPr/>
        </p:nvGrpSpPr>
        <p:grpSpPr>
          <a:xfrm>
            <a:off x="4952999" y="599420"/>
            <a:ext cx="3846993" cy="2753380"/>
            <a:chOff x="4952999" y="751820"/>
            <a:chExt cx="3846993" cy="2753380"/>
          </a:xfrm>
        </p:grpSpPr>
        <p:pic>
          <p:nvPicPr>
            <p:cNvPr id="24582" name="Picture 6" descr="Morgan-AlFig2.jpg                                              0000D715&#10; Electron2 Go                  ABA78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999" y="751820"/>
              <a:ext cx="3846993" cy="27533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 Box 10"/>
            <p:cNvSpPr txBox="1">
              <a:spLocks noChangeArrowheads="1"/>
            </p:cNvSpPr>
            <p:nvPr/>
          </p:nvSpPr>
          <p:spPr bwMode="auto">
            <a:xfrm>
              <a:off x="6505779" y="1066800"/>
              <a:ext cx="419100" cy="36671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1800" dirty="0">
                  <a:solidFill>
                    <a:schemeClr val="bg1"/>
                  </a:solidFill>
                  <a:latin typeface="Helvetica" charset="0"/>
                </a:rPr>
                <a:t>Al</a:t>
              </a:r>
              <a:endParaRPr lang="en-US" altLang="en-US" dirty="0"/>
            </a:p>
          </p:txBody>
        </p:sp>
      </p:grpSp>
      <p:sp>
        <p:nvSpPr>
          <p:cNvPr id="2" name="TextBox 1"/>
          <p:cNvSpPr txBox="1"/>
          <p:nvPr/>
        </p:nvSpPr>
        <p:spPr>
          <a:xfrm>
            <a:off x="183041" y="4800600"/>
            <a:ext cx="4541359" cy="1938992"/>
          </a:xfrm>
          <a:prstGeom prst="rect">
            <a:avLst/>
          </a:prstGeom>
          <a:noFill/>
        </p:spPr>
        <p:txBody>
          <a:bodyPr wrap="square" rtlCol="0">
            <a:spAutoFit/>
          </a:bodyPr>
          <a:lstStyle/>
          <a:p>
            <a:r>
              <a:rPr lang="en-US" altLang="en-US" sz="2000" dirty="0"/>
              <a:t>The related phenomenon of “grow in” is shown to the right, with Al Ka showing the increase in counts with time more than Si K</a:t>
            </a:r>
            <a:r>
              <a:rPr lang="en-US" altLang="en-US" sz="2000" dirty="0">
                <a:latin typeface="Symbol" panose="05050102010706020507" pitchFamily="18" charset="2"/>
              </a:rPr>
              <a:t>a</a:t>
            </a:r>
            <a:r>
              <a:rPr lang="en-US" altLang="en-US" sz="2000" dirty="0" smtClean="0"/>
              <a:t>. Both of these effects *must* be corrected for in software and included within the matrix correction!</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334963"/>
            <a:ext cx="861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Physical issues </a:t>
            </a:r>
            <a:r>
              <a:rPr lang="en-US" altLang="en-US" sz="2800" dirty="0" smtClean="0"/>
              <a:t>– magnetic samples</a:t>
            </a:r>
            <a:endParaRPr lang="en-US" altLang="en-US" sz="2800" dirty="0"/>
          </a:p>
        </p:txBody>
      </p:sp>
      <p:sp>
        <p:nvSpPr>
          <p:cNvPr id="26627" name="Text Box 3"/>
          <p:cNvSpPr txBox="1">
            <a:spLocks noChangeArrowheads="1"/>
          </p:cNvSpPr>
          <p:nvPr/>
        </p:nvSpPr>
        <p:spPr bwMode="auto">
          <a:xfrm>
            <a:off x="722313" y="1143000"/>
            <a:ext cx="77755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dirty="0"/>
              <a:t> </a:t>
            </a:r>
            <a:r>
              <a:rPr lang="en-US" altLang="en-US" u="sng" dirty="0"/>
              <a:t>Beam deflection</a:t>
            </a:r>
            <a:r>
              <a:rPr lang="en-US" altLang="en-US" dirty="0"/>
              <a:t>: magnetic specimens (e.g. some </a:t>
            </a:r>
            <a:r>
              <a:rPr lang="en-US" altLang="en-US" dirty="0" smtClean="0"/>
              <a:t>Fe-Ni alloys) can variously deflect </a:t>
            </a:r>
            <a:r>
              <a:rPr lang="en-US" altLang="en-US" dirty="0"/>
              <a:t>the electron beam, as seen by contamination spots offset from ‘normal’ incident </a:t>
            </a:r>
            <a:r>
              <a:rPr lang="en-US" altLang="en-US" dirty="0" smtClean="0"/>
              <a:t>position. This would </a:t>
            </a:r>
            <a:r>
              <a:rPr lang="en-US" altLang="en-US" dirty="0"/>
              <a:t>affect </a:t>
            </a:r>
            <a:r>
              <a:rPr lang="en-US" altLang="en-US" dirty="0" smtClean="0"/>
              <a:t>the observed intensities due to Bragg defocusing.</a:t>
            </a:r>
          </a:p>
          <a:p>
            <a:pPr>
              <a:spcBef>
                <a:spcPct val="50000"/>
              </a:spcBef>
              <a:buFontTx/>
              <a:buChar char="•"/>
            </a:pPr>
            <a:endParaRPr lang="en-US" altLang="en-US" dirty="0" smtClean="0"/>
          </a:p>
          <a:p>
            <a:pPr>
              <a:spcBef>
                <a:spcPct val="50000"/>
              </a:spcBef>
              <a:buFontTx/>
              <a:buChar char="•"/>
            </a:pPr>
            <a:r>
              <a:rPr lang="en-US" altLang="en-US" dirty="0" smtClean="0"/>
              <a:t> One can try demagnetization, but some have observed an increase in magnetization whenever the beam is incident with the specimen. </a:t>
            </a:r>
          </a:p>
          <a:p>
            <a:pPr>
              <a:spcBef>
                <a:spcPct val="50000"/>
              </a:spcBef>
              <a:buFontTx/>
              <a:buChar char="•"/>
            </a:pPr>
            <a:endParaRPr lang="en-US" altLang="en-US" dirty="0" smtClean="0"/>
          </a:p>
          <a:p>
            <a:pPr>
              <a:spcBef>
                <a:spcPct val="50000"/>
              </a:spcBef>
              <a:buFontTx/>
              <a:buChar char="•"/>
            </a:pPr>
            <a:r>
              <a:rPr lang="en-US" altLang="en-US" dirty="0" smtClean="0"/>
              <a:t> There appears no easy solutions to this issue, except very small sample extraction using a FIB.</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27">
                                            <p:txEl>
                                              <p:pRg st="2" end="2"/>
                                            </p:txEl>
                                          </p:spTgt>
                                        </p:tgtEl>
                                        <p:attrNameLst>
                                          <p:attrName>style.visibility</p:attrName>
                                        </p:attrNameLst>
                                      </p:cBhvr>
                                      <p:to>
                                        <p:strVal val="visible"/>
                                      </p:to>
                                    </p:set>
                                    <p:animEffect transition="in" filter="fade">
                                      <p:cBhvr>
                                        <p:cTn id="14" dur="1000"/>
                                        <p:tgtEl>
                                          <p:spTgt spid="26627">
                                            <p:txEl>
                                              <p:pRg st="2" end="2"/>
                                            </p:txEl>
                                          </p:spTgt>
                                        </p:tgtEl>
                                      </p:cBhvr>
                                    </p:animEffect>
                                    <p:anim calcmode="lin" valueType="num">
                                      <p:cBhvr>
                                        <p:cTn id="15"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1000"/>
                                        <p:tgtEl>
                                          <p:spTgt spid="26627">
                                            <p:txEl>
                                              <p:pRg st="4" end="4"/>
                                            </p:txEl>
                                          </p:spTgt>
                                        </p:tgtEl>
                                      </p:cBhvr>
                                    </p:animEffect>
                                    <p:anim calcmode="lin" valueType="num">
                                      <p:cBhvr>
                                        <p:cTn id="22"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74141" y="1524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Procedural issues - 1</a:t>
            </a:r>
          </a:p>
        </p:txBody>
      </p:sp>
      <p:sp>
        <p:nvSpPr>
          <p:cNvPr id="27651" name="Text Box 3"/>
          <p:cNvSpPr txBox="1">
            <a:spLocks noChangeArrowheads="1"/>
          </p:cNvSpPr>
          <p:nvPr/>
        </p:nvSpPr>
        <p:spPr bwMode="auto">
          <a:xfrm>
            <a:off x="355041" y="838200"/>
            <a:ext cx="8382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dirty="0"/>
              <a:t> </a:t>
            </a:r>
            <a:r>
              <a:rPr lang="en-US" altLang="en-US" u="sng" dirty="0"/>
              <a:t>Peak interferences</a:t>
            </a:r>
            <a:r>
              <a:rPr lang="en-US" altLang="en-US" dirty="0"/>
              <a:t>: If measured peaks are overlapped by peaks of other elements, obvious errors will result. Such interferences can exist both in standards and unknowns. Such errors in unknowns can yield high totals. Unavoidable peak interferences must be addressed by using interference standards, to subtract the correct fraction of counts attributed to the interfering element. </a:t>
            </a:r>
          </a:p>
          <a:p>
            <a:pPr>
              <a:spcBef>
                <a:spcPct val="50000"/>
              </a:spcBef>
              <a:buFontTx/>
              <a:buChar char="•"/>
            </a:pPr>
            <a:r>
              <a:rPr lang="en-US" altLang="en-US" dirty="0"/>
              <a:t> </a:t>
            </a:r>
            <a:r>
              <a:rPr lang="en-US" altLang="en-US" u="sng" dirty="0"/>
              <a:t>Background position interferences</a:t>
            </a:r>
            <a:r>
              <a:rPr lang="en-US" altLang="en-US" dirty="0"/>
              <a:t>: Incorrect placement of background counting positions can lead to errors, as the background estimate at the peak position usually is </a:t>
            </a:r>
            <a:r>
              <a:rPr lang="en-US" altLang="en-US" dirty="0" smtClean="0"/>
              <a:t>over estimated, </a:t>
            </a:r>
            <a:r>
              <a:rPr lang="en-US" altLang="en-US" dirty="0"/>
              <a:t>yielding less </a:t>
            </a:r>
            <a:r>
              <a:rPr lang="en-US" altLang="en-US" dirty="0" smtClean="0"/>
              <a:t>net counts </a:t>
            </a:r>
            <a:r>
              <a:rPr lang="en-US" altLang="en-US" dirty="0"/>
              <a:t>for the </a:t>
            </a:r>
            <a:r>
              <a:rPr lang="en-US" altLang="en-US" dirty="0" smtClean="0"/>
              <a:t>element (low totals or k-ratios less than 0.0). </a:t>
            </a:r>
          </a:p>
          <a:p>
            <a:pPr>
              <a:spcBef>
                <a:spcPct val="50000"/>
              </a:spcBef>
              <a:buFontTx/>
              <a:buChar char="•"/>
            </a:pPr>
            <a:r>
              <a:rPr lang="en-US" altLang="en-US" dirty="0" smtClean="0"/>
              <a:t>Multiple wavescans </a:t>
            </a:r>
            <a:r>
              <a:rPr lang="en-US" altLang="en-US" dirty="0"/>
              <a:t>should be done on </a:t>
            </a:r>
            <a:r>
              <a:rPr lang="en-US" altLang="en-US" dirty="0" smtClean="0"/>
              <a:t>similar </a:t>
            </a:r>
            <a:r>
              <a:rPr lang="en-US" altLang="en-US" dirty="0"/>
              <a:t>phases, and/or </a:t>
            </a:r>
            <a:r>
              <a:rPr lang="en-US" altLang="en-US" dirty="0" smtClean="0"/>
              <a:t>EPMA Method Development:</a:t>
            </a:r>
          </a:p>
          <a:p>
            <a:pPr>
              <a:spcBef>
                <a:spcPct val="50000"/>
              </a:spcBef>
            </a:pPr>
            <a:r>
              <a:rPr lang="en-US" altLang="en-US" dirty="0" smtClean="0"/>
              <a:t>https://probesoftware.com/smf/index.php?topic=743.0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1000"/>
                                        <p:tgtEl>
                                          <p:spTgt spid="27651">
                                            <p:txEl>
                                              <p:pRg st="1" end="1"/>
                                            </p:txEl>
                                          </p:spTgt>
                                        </p:tgtEl>
                                      </p:cBhvr>
                                    </p:animEffect>
                                    <p:anim calcmode="lin" valueType="num">
                                      <p:cBhvr>
                                        <p:cTn id="15"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1000"/>
                                        <p:tgtEl>
                                          <p:spTgt spid="27651">
                                            <p:txEl>
                                              <p:pRg st="2" end="2"/>
                                            </p:txEl>
                                          </p:spTgt>
                                        </p:tgtEl>
                                      </p:cBhvr>
                                    </p:animEffect>
                                    <p:anim calcmode="lin" valueType="num">
                                      <p:cBhvr>
                                        <p:cTn id="22"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1000"/>
                                        <p:tgtEl>
                                          <p:spTgt spid="27651">
                                            <p:txEl>
                                              <p:pRg st="3" end="3"/>
                                            </p:txEl>
                                          </p:spTgt>
                                        </p:tgtEl>
                                      </p:cBhvr>
                                    </p:animEffect>
                                    <p:anim calcmode="lin" valueType="num">
                                      <p:cBhvr>
                                        <p:cTn id="29"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380856"/>
            <a:ext cx="8939683" cy="516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
          <p:cNvSpPr txBox="1">
            <a:spLocks noChangeArrowheads="1"/>
          </p:cNvSpPr>
          <p:nvPr/>
        </p:nvSpPr>
        <p:spPr bwMode="auto">
          <a:xfrm>
            <a:off x="774141" y="2286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Procedural issues - 2</a:t>
            </a:r>
          </a:p>
        </p:txBody>
      </p:sp>
      <p:sp>
        <p:nvSpPr>
          <p:cNvPr id="4" name="TextBox 3"/>
          <p:cNvSpPr txBox="1"/>
          <p:nvPr/>
        </p:nvSpPr>
        <p:spPr>
          <a:xfrm>
            <a:off x="7575831" y="2076733"/>
            <a:ext cx="1253292" cy="369332"/>
          </a:xfrm>
          <a:prstGeom prst="rect">
            <a:avLst/>
          </a:prstGeom>
          <a:noFill/>
        </p:spPr>
        <p:txBody>
          <a:bodyPr wrap="none" rtlCol="0">
            <a:spAutoFit/>
          </a:bodyPr>
          <a:lstStyle/>
          <a:p>
            <a:r>
              <a:rPr lang="en-US" sz="1800" dirty="0" smtClean="0"/>
              <a:t>Allaz, 2011</a:t>
            </a:r>
            <a:endParaRPr lang="en-US" sz="1800" dirty="0"/>
          </a:p>
        </p:txBody>
      </p:sp>
    </p:spTree>
    <p:extLst>
      <p:ext uri="{BB962C8B-B14F-4D97-AF65-F5344CB8AC3E}">
        <p14:creationId xmlns:p14="http://schemas.microsoft.com/office/powerpoint/2010/main" val="1897199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057400" y="152400"/>
            <a:ext cx="5105400" cy="685800"/>
          </a:xfrm>
        </p:spPr>
        <p:txBody>
          <a:bodyPr/>
          <a:lstStyle/>
          <a:p>
            <a:r>
              <a:rPr lang="en-US" altLang="en-US" sz="2800" dirty="0" smtClean="0"/>
              <a:t>Goal and Issues</a:t>
            </a:r>
            <a:endParaRPr lang="en-US" altLang="en-US" dirty="0" smtClean="0"/>
          </a:p>
        </p:txBody>
      </p:sp>
      <p:sp>
        <p:nvSpPr>
          <p:cNvPr id="2" name="TextBox 1"/>
          <p:cNvSpPr txBox="1"/>
          <p:nvPr/>
        </p:nvSpPr>
        <p:spPr>
          <a:xfrm>
            <a:off x="762000" y="758456"/>
            <a:ext cx="7772400" cy="1754326"/>
          </a:xfrm>
          <a:prstGeom prst="rect">
            <a:avLst/>
          </a:prstGeom>
          <a:noFill/>
        </p:spPr>
        <p:txBody>
          <a:bodyPr wrap="square" rtlCol="0">
            <a:spAutoFit/>
          </a:bodyPr>
          <a:lstStyle/>
          <a:p>
            <a:pPr>
              <a:spcBef>
                <a:spcPct val="50000"/>
              </a:spcBef>
            </a:pPr>
            <a:r>
              <a:rPr lang="en-US" altLang="en-US" dirty="0" smtClean="0"/>
              <a:t>Goal</a:t>
            </a:r>
            <a:r>
              <a:rPr lang="en-US" altLang="en-US" dirty="0"/>
              <a:t>: achievement of high </a:t>
            </a:r>
            <a:r>
              <a:rPr lang="en-US" altLang="en-US" b="1" dirty="0"/>
              <a:t>accuracy </a:t>
            </a:r>
            <a:r>
              <a:rPr lang="en-US" altLang="en-US" dirty="0"/>
              <a:t>and high </a:t>
            </a:r>
            <a:r>
              <a:rPr lang="en-US" altLang="en-US" b="1" dirty="0"/>
              <a:t>precision i</a:t>
            </a:r>
            <a:r>
              <a:rPr lang="en-US" altLang="en-US" dirty="0"/>
              <a:t>n quantitative analyses, recognizing sources of errors and minimizing them.</a:t>
            </a:r>
          </a:p>
          <a:p>
            <a:pPr>
              <a:spcBef>
                <a:spcPct val="50000"/>
              </a:spcBef>
            </a:pPr>
            <a:r>
              <a:rPr lang="en-US" altLang="en-US" dirty="0"/>
              <a:t>Issues involved with achieving this goal:</a:t>
            </a:r>
            <a:endParaRPr lang="en-US" dirty="0"/>
          </a:p>
        </p:txBody>
      </p:sp>
      <p:sp>
        <p:nvSpPr>
          <p:cNvPr id="3" name="TextBox 2"/>
          <p:cNvSpPr txBox="1"/>
          <p:nvPr/>
        </p:nvSpPr>
        <p:spPr>
          <a:xfrm>
            <a:off x="838200" y="2667000"/>
            <a:ext cx="6495689" cy="3785652"/>
          </a:xfrm>
          <a:prstGeom prst="rect">
            <a:avLst/>
          </a:prstGeom>
          <a:noFill/>
        </p:spPr>
        <p:txBody>
          <a:bodyPr wrap="none" rtlCol="0">
            <a:spAutoFit/>
          </a:bodyPr>
          <a:lstStyle/>
          <a:p>
            <a:pPr marL="342900" indent="-342900">
              <a:spcBef>
                <a:spcPct val="50000"/>
              </a:spcBef>
              <a:buFont typeface="Arial" panose="020B0604020202020204" pitchFamily="34" charset="0"/>
              <a:buChar char="•"/>
            </a:pPr>
            <a:r>
              <a:rPr lang="en-US" altLang="en-US" dirty="0"/>
              <a:t>Standards</a:t>
            </a:r>
          </a:p>
          <a:p>
            <a:pPr marL="342900" indent="-342900">
              <a:spcBef>
                <a:spcPct val="50000"/>
              </a:spcBef>
              <a:buFont typeface="Arial" panose="020B0604020202020204" pitchFamily="34" charset="0"/>
              <a:buChar char="•"/>
            </a:pPr>
            <a:r>
              <a:rPr lang="en-US" altLang="en-US" dirty="0" smtClean="0"/>
              <a:t>Instrumental </a:t>
            </a:r>
            <a:r>
              <a:rPr lang="en-US" altLang="en-US" dirty="0"/>
              <a:t>stability</a:t>
            </a:r>
          </a:p>
          <a:p>
            <a:pPr marL="342900" indent="-342900">
              <a:spcBef>
                <a:spcPct val="50000"/>
              </a:spcBef>
              <a:buFont typeface="Arial" panose="020B0604020202020204" pitchFamily="34" charset="0"/>
              <a:buChar char="•"/>
            </a:pPr>
            <a:r>
              <a:rPr lang="en-US" altLang="en-US" dirty="0" smtClean="0"/>
              <a:t>Sample </a:t>
            </a:r>
            <a:r>
              <a:rPr lang="en-US" altLang="en-US" dirty="0"/>
              <a:t>and standard physical condition</a:t>
            </a:r>
          </a:p>
          <a:p>
            <a:pPr marL="342900" indent="-342900">
              <a:spcBef>
                <a:spcPct val="50000"/>
              </a:spcBef>
              <a:buFont typeface="Arial" panose="020B0604020202020204" pitchFamily="34" charset="0"/>
              <a:buChar char="•"/>
            </a:pPr>
            <a:r>
              <a:rPr lang="en-US" altLang="en-US" dirty="0" smtClean="0"/>
              <a:t>Beam </a:t>
            </a:r>
            <a:r>
              <a:rPr lang="en-US" altLang="en-US" dirty="0"/>
              <a:t>impact on standard/sample complications</a:t>
            </a:r>
          </a:p>
          <a:p>
            <a:pPr marL="342900" indent="-342900">
              <a:spcBef>
                <a:spcPct val="50000"/>
              </a:spcBef>
              <a:buFont typeface="Arial" panose="020B0604020202020204" pitchFamily="34" charset="0"/>
              <a:buChar char="•"/>
            </a:pPr>
            <a:r>
              <a:rPr lang="en-US" altLang="en-US" dirty="0" smtClean="0"/>
              <a:t>Spectral </a:t>
            </a:r>
            <a:r>
              <a:rPr lang="en-US" altLang="en-US" dirty="0"/>
              <a:t>issues </a:t>
            </a:r>
          </a:p>
          <a:p>
            <a:pPr marL="342900" indent="-342900">
              <a:spcBef>
                <a:spcPct val="50000"/>
              </a:spcBef>
              <a:buFont typeface="Arial" panose="020B0604020202020204" pitchFamily="34" charset="0"/>
              <a:buChar char="•"/>
            </a:pPr>
            <a:r>
              <a:rPr lang="en-US" altLang="en-US" dirty="0" smtClean="0"/>
              <a:t>Counting </a:t>
            </a:r>
            <a:r>
              <a:rPr lang="en-US" altLang="en-US" dirty="0"/>
              <a:t>statistics</a:t>
            </a:r>
          </a:p>
          <a:p>
            <a:pPr marL="342900" indent="-342900">
              <a:spcBef>
                <a:spcPct val="50000"/>
              </a:spcBef>
              <a:buFont typeface="Arial" panose="020B0604020202020204" pitchFamily="34" charset="0"/>
              <a:buChar char="•"/>
            </a:pPr>
            <a:r>
              <a:rPr lang="en-US" altLang="en-US" dirty="0" smtClean="0"/>
              <a:t>Matrix </a:t>
            </a:r>
            <a:r>
              <a:rPr lang="en-US" altLang="en-US" dirty="0"/>
              <a:t>corrections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19200" y="199134"/>
            <a:ext cx="655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Procedural issues - </a:t>
            </a:r>
            <a:r>
              <a:rPr lang="en-US" altLang="en-US" sz="2800" dirty="0" smtClean="0"/>
              <a:t>3</a:t>
            </a:r>
            <a:endParaRPr lang="en-US" altLang="en-US" sz="2800" dirty="0"/>
          </a:p>
        </p:txBody>
      </p:sp>
      <p:sp>
        <p:nvSpPr>
          <p:cNvPr id="28675" name="Text Box 3"/>
          <p:cNvSpPr txBox="1">
            <a:spLocks noChangeArrowheads="1"/>
          </p:cNvSpPr>
          <p:nvPr/>
        </p:nvSpPr>
        <p:spPr bwMode="auto">
          <a:xfrm>
            <a:off x="625549" y="2085439"/>
            <a:ext cx="80391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marL="342900" indent="-342900">
              <a:spcBef>
                <a:spcPct val="50000"/>
              </a:spcBef>
              <a:buFont typeface="Arial" panose="020B0604020202020204" pitchFamily="34" charset="0"/>
              <a:buChar char="•"/>
            </a:pPr>
            <a:r>
              <a:rPr lang="en-US" altLang="en-US" sz="2000" dirty="0" smtClean="0"/>
              <a:t> </a:t>
            </a:r>
            <a:r>
              <a:rPr lang="en-US" altLang="en-US" sz="2000" u="sng" dirty="0"/>
              <a:t>PHA settings</a:t>
            </a:r>
            <a:r>
              <a:rPr lang="en-US" altLang="en-US" sz="2000" dirty="0"/>
              <a:t>: Bias, gain, and baselines should be checked. </a:t>
            </a:r>
            <a:r>
              <a:rPr lang="en-US" altLang="en-US" sz="2000" dirty="0" smtClean="0"/>
              <a:t>Pulse </a:t>
            </a:r>
            <a:r>
              <a:rPr lang="en-US" altLang="en-US" sz="2000" dirty="0"/>
              <a:t>height depression </a:t>
            </a:r>
            <a:r>
              <a:rPr lang="en-US" altLang="en-US" sz="2000" dirty="0" smtClean="0"/>
              <a:t>(PHA peak shifts left) occurs </a:t>
            </a:r>
            <a:r>
              <a:rPr lang="en-US" altLang="en-US" sz="2000" dirty="0"/>
              <a:t>mainly where there is a large discrepancy in count rate between standard and </a:t>
            </a:r>
            <a:r>
              <a:rPr lang="en-US" altLang="en-US" sz="2000" dirty="0" smtClean="0"/>
              <a:t>unknown. Solution: on your primary standard (high concentration), always place your PHA peak slightly to the left of the center of your PHA distribution.</a:t>
            </a:r>
          </a:p>
          <a:p>
            <a:pPr marL="342900" indent="-342900">
              <a:spcBef>
                <a:spcPct val="50000"/>
              </a:spcBef>
              <a:buFont typeface="Arial" panose="020B0604020202020204" pitchFamily="34" charset="0"/>
              <a:buChar char="•"/>
            </a:pPr>
            <a:r>
              <a:rPr lang="en-US" altLang="en-US" sz="2000" dirty="0" smtClean="0"/>
              <a:t>JEOL ~ 4 volts, Cameca ~ 2.5 volts.</a:t>
            </a:r>
            <a:endParaRPr lang="en-US" altLang="en-US" sz="2000" dirty="0"/>
          </a:p>
        </p:txBody>
      </p:sp>
      <p:sp>
        <p:nvSpPr>
          <p:cNvPr id="2" name="TextBox 1"/>
          <p:cNvSpPr txBox="1"/>
          <p:nvPr/>
        </p:nvSpPr>
        <p:spPr>
          <a:xfrm>
            <a:off x="609600" y="762000"/>
            <a:ext cx="7921625" cy="1323439"/>
          </a:xfrm>
          <a:prstGeom prst="rect">
            <a:avLst/>
          </a:prstGeom>
          <a:noFill/>
        </p:spPr>
        <p:txBody>
          <a:bodyPr wrap="square" rtlCol="0">
            <a:spAutoFit/>
          </a:bodyPr>
          <a:lstStyle/>
          <a:p>
            <a:pPr marL="342900" indent="-342900">
              <a:buFont typeface="Arial" panose="020B0604020202020204" pitchFamily="34" charset="0"/>
              <a:buChar char="•"/>
            </a:pPr>
            <a:r>
              <a:rPr lang="en-US" altLang="en-US" sz="2000" u="sng" dirty="0"/>
              <a:t>Peak shift/shape differences</a:t>
            </a:r>
            <a:r>
              <a:rPr lang="en-US" altLang="en-US" sz="2000" dirty="0"/>
              <a:t>: Particularly the case for light elements Z &lt; 11, though sulfur Ka is also subject to significant peak position shifts between elemental and oxidized. Peak shifts can yield small to significant </a:t>
            </a:r>
            <a:r>
              <a:rPr lang="en-US" altLang="en-US" sz="2000" dirty="0" smtClean="0"/>
              <a:t>errors (see first presentation on Light Elements).</a:t>
            </a:r>
            <a:endParaRPr lang="en-US" altLang="en-US" sz="2000" dirty="0"/>
          </a:p>
        </p:txBody>
      </p:sp>
      <p:grpSp>
        <p:nvGrpSpPr>
          <p:cNvPr id="7" name="Group 6"/>
          <p:cNvGrpSpPr/>
          <p:nvPr/>
        </p:nvGrpSpPr>
        <p:grpSpPr>
          <a:xfrm>
            <a:off x="625549" y="4178320"/>
            <a:ext cx="4038600" cy="2483077"/>
            <a:chOff x="625549" y="4178320"/>
            <a:chExt cx="4038600" cy="2483077"/>
          </a:xfrm>
        </p:grpSpPr>
        <p:grpSp>
          <p:nvGrpSpPr>
            <p:cNvPr id="5" name="Group 4"/>
            <p:cNvGrpSpPr/>
            <p:nvPr/>
          </p:nvGrpSpPr>
          <p:grpSpPr>
            <a:xfrm>
              <a:off x="625549" y="4178320"/>
              <a:ext cx="4038600" cy="2483077"/>
              <a:chOff x="625549" y="4178320"/>
              <a:chExt cx="4038600" cy="2483077"/>
            </a:xfrm>
          </p:grpSpPr>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49" y="4178320"/>
                <a:ext cx="4038600" cy="248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914400" y="6324599"/>
                <a:ext cx="3656012" cy="336797"/>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3" name="TextBox 2"/>
            <p:cNvSpPr txBox="1"/>
            <p:nvPr/>
          </p:nvSpPr>
          <p:spPr>
            <a:xfrm>
              <a:off x="3276600" y="4345172"/>
              <a:ext cx="902811" cy="461665"/>
            </a:xfrm>
            <a:prstGeom prst="rect">
              <a:avLst/>
            </a:prstGeom>
            <a:noFill/>
          </p:spPr>
          <p:txBody>
            <a:bodyPr wrap="none" rtlCol="0">
              <a:spAutoFit/>
            </a:bodyPr>
            <a:lstStyle/>
            <a:p>
              <a:r>
                <a:rPr lang="en-US" dirty="0" smtClean="0"/>
                <a:t>JEOL</a:t>
              </a:r>
              <a:endParaRPr lang="en-US" dirty="0"/>
            </a:p>
          </p:txBody>
        </p:sp>
      </p:grpSp>
      <p:grpSp>
        <p:nvGrpSpPr>
          <p:cNvPr id="9" name="Group 8"/>
          <p:cNvGrpSpPr/>
          <p:nvPr/>
        </p:nvGrpSpPr>
        <p:grpSpPr>
          <a:xfrm>
            <a:off x="5030407" y="4178319"/>
            <a:ext cx="3998013" cy="2483077"/>
            <a:chOff x="5030407" y="4178319"/>
            <a:chExt cx="3998013" cy="2483077"/>
          </a:xfrm>
        </p:grpSpPr>
        <p:grpSp>
          <p:nvGrpSpPr>
            <p:cNvPr id="6" name="Group 5"/>
            <p:cNvGrpSpPr/>
            <p:nvPr/>
          </p:nvGrpSpPr>
          <p:grpSpPr>
            <a:xfrm>
              <a:off x="5030407" y="4178319"/>
              <a:ext cx="3998013" cy="2483077"/>
              <a:chOff x="5030407" y="4178319"/>
              <a:chExt cx="3998013" cy="2483077"/>
            </a:xfrm>
          </p:grpSpPr>
          <p:pic>
            <p:nvPicPr>
              <p:cNvPr id="53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407" y="4178319"/>
                <a:ext cx="3998013" cy="248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5201406" y="6322016"/>
                <a:ext cx="3790193" cy="339379"/>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8" name="TextBox 7"/>
            <p:cNvSpPr txBox="1"/>
            <p:nvPr/>
          </p:nvSpPr>
          <p:spPr>
            <a:xfrm>
              <a:off x="7543800" y="4343400"/>
              <a:ext cx="1173719" cy="461665"/>
            </a:xfrm>
            <a:prstGeom prst="rect">
              <a:avLst/>
            </a:prstGeom>
            <a:noFill/>
          </p:spPr>
          <p:txBody>
            <a:bodyPr wrap="none" rtlCol="0">
              <a:spAutoFit/>
            </a:bodyPr>
            <a:lstStyle/>
            <a:p>
              <a:r>
                <a:rPr lang="en-US" dirty="0" smtClean="0"/>
                <a:t>Cameca</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00"/>
                                        <p:tgtEl>
                                          <p:spTgt spid="28675"/>
                                        </p:tgtEl>
                                      </p:cBhvr>
                                    </p:animEffect>
                                    <p:anim calcmode="lin" valueType="num">
                                      <p:cBhvr>
                                        <p:cTn id="8" dur="1000" fill="hold"/>
                                        <p:tgtEl>
                                          <p:spTgt spid="28675"/>
                                        </p:tgtEl>
                                        <p:attrNameLst>
                                          <p:attrName>ppt_x</p:attrName>
                                        </p:attrNameLst>
                                      </p:cBhvr>
                                      <p:tavLst>
                                        <p:tav tm="0">
                                          <p:val>
                                            <p:strVal val="#ppt_x"/>
                                          </p:val>
                                        </p:tav>
                                        <p:tav tm="100000">
                                          <p:val>
                                            <p:strVal val="#ppt_x"/>
                                          </p:val>
                                        </p:tav>
                                      </p:tavLst>
                                    </p:anim>
                                    <p:anim calcmode="lin" valueType="num">
                                      <p:cBhvr>
                                        <p:cTn id="9"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38325" y="223284"/>
            <a:ext cx="5162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Errors in Matrix Correction</a:t>
            </a:r>
          </a:p>
        </p:txBody>
      </p:sp>
      <p:sp>
        <p:nvSpPr>
          <p:cNvPr id="47107" name="Text Box 3"/>
          <p:cNvSpPr txBox="1">
            <a:spLocks noChangeArrowheads="1"/>
          </p:cNvSpPr>
          <p:nvPr/>
        </p:nvSpPr>
        <p:spPr bwMode="auto">
          <a:xfrm>
            <a:off x="228600" y="838200"/>
            <a:ext cx="41910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The K-ratio is multiplied by a matrix correction factor. There are various models – alpha, ZAF, </a:t>
            </a:r>
            <a:r>
              <a:rPr lang="en-US" altLang="en-US" sz="2000" dirty="0">
                <a:latin typeface="Symbol" pitchFamily="18" charset="2"/>
              </a:rPr>
              <a:t>f(r</a:t>
            </a:r>
            <a:r>
              <a:rPr lang="en-US" altLang="en-US" sz="2000" dirty="0"/>
              <a:t>z) – and versions. Assuming that you are using the appropriate correction type, there may be some issues regarding specific parameters, e.g. mass absorption coefficients, or the </a:t>
            </a:r>
            <a:r>
              <a:rPr lang="en-US" altLang="en-US" sz="2000" dirty="0">
                <a:latin typeface="Symbol" pitchFamily="18" charset="2"/>
              </a:rPr>
              <a:t>f(r</a:t>
            </a:r>
            <a:r>
              <a:rPr lang="en-US" altLang="en-US" sz="2000" dirty="0"/>
              <a:t>z) profile. </a:t>
            </a:r>
          </a:p>
          <a:p>
            <a:pPr>
              <a:spcBef>
                <a:spcPct val="50000"/>
              </a:spcBef>
            </a:pPr>
            <a:r>
              <a:rPr lang="en-US" altLang="en-US" sz="2000" dirty="0"/>
              <a:t>There is a possibility of error for certain situations, particularly for “light elements” as well as compounds that have drastically different Z elements where pure element standards are used. The figure above shows that a small (2%) error  in the mass </a:t>
            </a:r>
            <a:r>
              <a:rPr lang="en-US" altLang="en-US" sz="2000" dirty="0" smtClean="0"/>
              <a:t>absorption coefficient </a:t>
            </a:r>
            <a:r>
              <a:rPr lang="en-US" altLang="en-US" sz="2000" dirty="0"/>
              <a:t>for Al in NiAl will yield an error of 1.5% in the matrix correction</a:t>
            </a:r>
            <a:r>
              <a:rPr lang="en-US" altLang="en-US" sz="2000" dirty="0" smtClean="0"/>
              <a:t>.</a:t>
            </a:r>
            <a:endParaRPr lang="en-US" altLang="en-US" sz="2000" dirty="0"/>
          </a:p>
        </p:txBody>
      </p:sp>
      <p:pic>
        <p:nvPicPr>
          <p:cNvPr id="47108" name="Picture 4" descr="Fig9-Lifshin.jpg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57288"/>
            <a:ext cx="4238625" cy="3246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6438900" y="4167188"/>
            <a:ext cx="2284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200" dirty="0"/>
              <a:t>Lifshin and Gauvin, 2001, p. 176.</a:t>
            </a:r>
          </a:p>
        </p:txBody>
      </p:sp>
      <p:sp>
        <p:nvSpPr>
          <p:cNvPr id="2" name="TextBox 1"/>
          <p:cNvSpPr txBox="1"/>
          <p:nvPr/>
        </p:nvSpPr>
        <p:spPr>
          <a:xfrm>
            <a:off x="4572000" y="4724400"/>
            <a:ext cx="4495800" cy="1815882"/>
          </a:xfrm>
          <a:prstGeom prst="rect">
            <a:avLst/>
          </a:prstGeom>
          <a:noFill/>
        </p:spPr>
        <p:txBody>
          <a:bodyPr wrap="square" rtlCol="0">
            <a:spAutoFit/>
          </a:bodyPr>
          <a:lstStyle/>
          <a:p>
            <a:pPr algn="ctr"/>
            <a:r>
              <a:rPr lang="en-US" altLang="en-US" sz="2800" dirty="0"/>
              <a:t>This is a strong incentive to use secondary standards to verify the </a:t>
            </a:r>
            <a:r>
              <a:rPr lang="en-US" altLang="en-US" sz="2800" dirty="0" smtClean="0"/>
              <a:t>accuracy </a:t>
            </a:r>
            <a:r>
              <a:rPr lang="en-US" altLang="en-US" sz="2800" dirty="0"/>
              <a:t>of the EPMA analysis</a:t>
            </a:r>
            <a:r>
              <a:rPr lang="en-US" altLang="en-US" sz="2800" dirty="0" smtClean="0"/>
              <a:t>.</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33400" y="152400"/>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r>
              <a:rPr lang="en-US" altLang="en-US" dirty="0"/>
              <a:t>Of “minor interest” to the geological community is the elemental binary pair Mg ka absorbed by </a:t>
            </a:r>
            <a:r>
              <a:rPr lang="en-US" altLang="en-US" dirty="0" smtClean="0"/>
              <a:t>Fe.</a:t>
            </a:r>
          </a:p>
          <a:p>
            <a:pPr algn="ctr"/>
            <a:r>
              <a:rPr lang="en-US" altLang="en-US" dirty="0" smtClean="0"/>
              <a:t>Or did you ever wonder why your garnet totals are always high?</a:t>
            </a:r>
            <a:endParaRPr lang="en-US" altLang="en-US" dirty="0"/>
          </a:p>
        </p:txBody>
      </p:sp>
      <p:graphicFrame>
        <p:nvGraphicFramePr>
          <p:cNvPr id="48131" name="Object 7"/>
          <p:cNvGraphicFramePr>
            <a:graphicFrameLocks noChangeAspect="1"/>
          </p:cNvGraphicFramePr>
          <p:nvPr>
            <p:extLst>
              <p:ext uri="{D42A27DB-BD31-4B8C-83A1-F6EECF244321}">
                <p14:modId xmlns:p14="http://schemas.microsoft.com/office/powerpoint/2010/main" val="1446339092"/>
              </p:ext>
            </p:extLst>
          </p:nvPr>
        </p:nvGraphicFramePr>
        <p:xfrm>
          <a:off x="228600" y="1554162"/>
          <a:ext cx="8839200" cy="3140075"/>
        </p:xfrm>
        <a:graphic>
          <a:graphicData uri="http://schemas.openxmlformats.org/presentationml/2006/ole">
            <mc:AlternateContent xmlns:mc="http://schemas.openxmlformats.org/markup-compatibility/2006">
              <mc:Choice xmlns:v="urn:schemas-microsoft-com:vml" Requires="v">
                <p:oleObj spid="_x0000_s48269" name="Document" r:id="rId4" imgW="6868668" imgH="2441448" progId="Word.Document.8">
                  <p:embed/>
                </p:oleObj>
              </mc:Choice>
              <mc:Fallback>
                <p:oleObj name="Document" r:id="rId4" imgW="6868668" imgH="2441448"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54162"/>
                        <a:ext cx="8839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2099930" y="2888108"/>
            <a:ext cx="6400800" cy="30480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2119423" y="4031108"/>
            <a:ext cx="6400800" cy="3810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48191"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423" y="4724400"/>
            <a:ext cx="47339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191"/>
                                        </p:tgtEl>
                                        <p:attrNameLst>
                                          <p:attrName>style.visibility</p:attrName>
                                        </p:attrNameLst>
                                      </p:cBhvr>
                                      <p:to>
                                        <p:strVal val="visible"/>
                                      </p:to>
                                    </p:set>
                                    <p:animEffect transition="in" filter="fade">
                                      <p:cBhvr>
                                        <p:cTn id="21" dur="1000"/>
                                        <p:tgtEl>
                                          <p:spTgt spid="48191"/>
                                        </p:tgtEl>
                                      </p:cBhvr>
                                    </p:animEffect>
                                    <p:anim calcmode="lin" valueType="num">
                                      <p:cBhvr>
                                        <p:cTn id="22" dur="1000" fill="hold"/>
                                        <p:tgtEl>
                                          <p:spTgt spid="48191"/>
                                        </p:tgtEl>
                                        <p:attrNameLst>
                                          <p:attrName>ppt_x</p:attrName>
                                        </p:attrNameLst>
                                      </p:cBhvr>
                                      <p:tavLst>
                                        <p:tav tm="0">
                                          <p:val>
                                            <p:strVal val="#ppt_x"/>
                                          </p:val>
                                        </p:tav>
                                        <p:tav tm="100000">
                                          <p:val>
                                            <p:strVal val="#ppt_x"/>
                                          </p:val>
                                        </p:tav>
                                      </p:tavLst>
                                    </p:anim>
                                    <p:anim calcmode="lin" valueType="num">
                                      <p:cBhvr>
                                        <p:cTn id="23" dur="1000" fill="hold"/>
                                        <p:tgtEl>
                                          <p:spTgt spid="48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667000" y="152400"/>
            <a:ext cx="3405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Counting </a:t>
            </a:r>
            <a:r>
              <a:rPr lang="en-US" altLang="en-US" sz="2800" dirty="0" smtClean="0"/>
              <a:t>Statistics</a:t>
            </a:r>
            <a:endParaRPr lang="en-US" altLang="en-US" dirty="0"/>
          </a:p>
        </p:txBody>
      </p:sp>
      <p:sp>
        <p:nvSpPr>
          <p:cNvPr id="30723" name="Text Box 3"/>
          <p:cNvSpPr txBox="1">
            <a:spLocks noChangeArrowheads="1"/>
          </p:cNvSpPr>
          <p:nvPr/>
        </p:nvSpPr>
        <p:spPr bwMode="auto">
          <a:xfrm>
            <a:off x="609600" y="914400"/>
            <a:ext cx="77930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The precision of the composition ultimately is a combination of the counting statistics of </a:t>
            </a:r>
            <a:r>
              <a:rPr lang="en-US" altLang="en-US" sz="2000" u="sng" dirty="0"/>
              <a:t>both standard and unknown</a:t>
            </a:r>
            <a:r>
              <a:rPr lang="en-US" altLang="en-US" sz="2000" dirty="0"/>
              <a:t>, and Ziebold (1967) developed an equation for it.</a:t>
            </a:r>
          </a:p>
          <a:p>
            <a:pPr>
              <a:spcBef>
                <a:spcPct val="50000"/>
              </a:spcBef>
            </a:pPr>
            <a:r>
              <a:rPr lang="en-US" altLang="en-US" sz="2000" dirty="0"/>
              <a:t>	Recall that the K-ratio is</a:t>
            </a:r>
          </a:p>
          <a:p>
            <a:pPr>
              <a:spcBef>
                <a:spcPct val="50000"/>
              </a:spcBef>
            </a:pPr>
            <a:r>
              <a:rPr lang="en-US" altLang="en-US" sz="2000" dirty="0"/>
              <a:t>where P and B refer to peak and background</a:t>
            </a:r>
            <a:r>
              <a:rPr lang="en-US" altLang="en-US" sz="2000" dirty="0" smtClean="0"/>
              <a:t>.</a:t>
            </a:r>
          </a:p>
        </p:txBody>
      </p:sp>
      <p:graphicFrame>
        <p:nvGraphicFramePr>
          <p:cNvPr id="30724" name="Object 4"/>
          <p:cNvGraphicFramePr>
            <a:graphicFrameLocks noChangeAspect="1"/>
          </p:cNvGraphicFramePr>
          <p:nvPr>
            <p:extLst>
              <p:ext uri="{D42A27DB-BD31-4B8C-83A1-F6EECF244321}">
                <p14:modId xmlns:p14="http://schemas.microsoft.com/office/powerpoint/2010/main" val="3133761799"/>
              </p:ext>
            </p:extLst>
          </p:nvPr>
        </p:nvGraphicFramePr>
        <p:xfrm>
          <a:off x="5181600" y="1676400"/>
          <a:ext cx="1928813" cy="868362"/>
        </p:xfrm>
        <a:graphic>
          <a:graphicData uri="http://schemas.openxmlformats.org/presentationml/2006/ole">
            <mc:AlternateContent xmlns:mc="http://schemas.openxmlformats.org/markup-compatibility/2006">
              <mc:Choice xmlns:v="urn:schemas-microsoft-com:vml" Requires="v">
                <p:oleObj spid="_x0000_s30994" name="Equation" r:id="rId4" imgW="927100" imgH="419100" progId="Equation.3">
                  <p:embed/>
                </p:oleObj>
              </mc:Choice>
              <mc:Fallback>
                <p:oleObj name="Equation" r:id="rId4" imgW="9271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676400"/>
                        <a:ext cx="192881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2"/>
          <p:cNvGrpSpPr/>
          <p:nvPr/>
        </p:nvGrpSpPr>
        <p:grpSpPr>
          <a:xfrm>
            <a:off x="597195" y="3200400"/>
            <a:ext cx="7162800" cy="3170099"/>
            <a:chOff x="597195" y="3124200"/>
            <a:chExt cx="7162800" cy="3170099"/>
          </a:xfrm>
        </p:grpSpPr>
        <p:sp>
          <p:nvSpPr>
            <p:cNvPr id="2" name="TextBox 1"/>
            <p:cNvSpPr txBox="1"/>
            <p:nvPr/>
          </p:nvSpPr>
          <p:spPr>
            <a:xfrm>
              <a:off x="597195" y="3124200"/>
              <a:ext cx="7162800" cy="3170099"/>
            </a:xfrm>
            <a:prstGeom prst="rect">
              <a:avLst/>
            </a:prstGeom>
            <a:noFill/>
          </p:spPr>
          <p:txBody>
            <a:bodyPr wrap="square" rtlCol="0">
              <a:spAutoFit/>
            </a:bodyPr>
            <a:lstStyle/>
            <a:p>
              <a:pPr>
                <a:spcBef>
                  <a:spcPct val="50000"/>
                </a:spcBef>
              </a:pPr>
              <a:r>
                <a:rPr lang="en-US" altLang="en-US" sz="2000" dirty="0"/>
                <a:t>The corresponding precision in the K ratio is given by</a:t>
              </a:r>
            </a:p>
            <a:p>
              <a:pPr>
                <a:spcBef>
                  <a:spcPct val="50000"/>
                </a:spcBef>
              </a:pPr>
              <a:endParaRPr lang="en-US" altLang="en-US" sz="2000" dirty="0"/>
            </a:p>
            <a:p>
              <a:pPr>
                <a:spcBef>
                  <a:spcPct val="50000"/>
                </a:spcBef>
              </a:pPr>
              <a:endParaRPr lang="en-US" altLang="en-US" sz="2000" dirty="0"/>
            </a:p>
            <a:p>
              <a:pPr>
                <a:spcBef>
                  <a:spcPct val="50000"/>
                </a:spcBef>
              </a:pPr>
              <a:endParaRPr lang="en-US" altLang="en-US" sz="2000" dirty="0"/>
            </a:p>
            <a:p>
              <a:pPr>
                <a:spcBef>
                  <a:spcPct val="50000"/>
                </a:spcBef>
              </a:pPr>
              <a:r>
                <a:rPr lang="en-US" altLang="en-US" sz="2000" dirty="0"/>
                <a:t>where n and n’ are the number of repetitions of counts on the unknown and standard respectively. (The rearranged </a:t>
              </a:r>
              <a:r>
                <a:rPr lang="en-US" altLang="en-US" sz="2000" dirty="0">
                  <a:latin typeface="Symbol" pitchFamily="18" charset="2"/>
                </a:rPr>
                <a:t>s</a:t>
              </a:r>
              <a:r>
                <a:rPr lang="en-US" altLang="en-US" sz="2000" baseline="-25000" dirty="0"/>
                <a:t>K</a:t>
              </a:r>
              <a:r>
                <a:rPr lang="en-US" altLang="en-US" sz="2000" dirty="0"/>
                <a:t>/K -- with square roots taken-- term was sometimes referred to as the ‘sigma upon K’ value</a:t>
              </a:r>
              <a:r>
                <a:rPr lang="en-US" altLang="en-US" sz="2000" dirty="0" smtClean="0"/>
                <a:t>.)</a:t>
              </a:r>
              <a:endParaRPr lang="en-US" altLang="en-US" sz="2000" dirty="0"/>
            </a:p>
          </p:txBody>
        </p:sp>
        <p:graphicFrame>
          <p:nvGraphicFramePr>
            <p:cNvPr id="30725" name="Object 5"/>
            <p:cNvGraphicFramePr>
              <a:graphicFrameLocks noChangeAspect="1"/>
            </p:cNvGraphicFramePr>
            <p:nvPr>
              <p:extLst>
                <p:ext uri="{D42A27DB-BD31-4B8C-83A1-F6EECF244321}">
                  <p14:modId xmlns:p14="http://schemas.microsoft.com/office/powerpoint/2010/main" val="4212665825"/>
                </p:ext>
              </p:extLst>
            </p:nvPr>
          </p:nvGraphicFramePr>
          <p:xfrm>
            <a:off x="2895600" y="3657600"/>
            <a:ext cx="4667250" cy="998537"/>
          </p:xfrm>
          <a:graphic>
            <a:graphicData uri="http://schemas.openxmlformats.org/presentationml/2006/ole">
              <mc:AlternateContent xmlns:mc="http://schemas.openxmlformats.org/markup-compatibility/2006">
                <mc:Choice xmlns:v="urn:schemas-microsoft-com:vml" Requires="v">
                  <p:oleObj spid="_x0000_s30995" name="Equation" r:id="rId6" imgW="2552700" imgH="546100" progId="Equation.3">
                    <p:embed/>
                  </p:oleObj>
                </mc:Choice>
                <mc:Fallback>
                  <p:oleObj name="Equation" r:id="rId6" imgW="2552700" imgH="546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657600"/>
                          <a:ext cx="4667250" cy="99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1026"/>
          <p:cNvGraphicFramePr>
            <a:graphicFrameLocks noChangeAspect="1"/>
          </p:cNvGraphicFramePr>
          <p:nvPr/>
        </p:nvGraphicFramePr>
        <p:xfrm>
          <a:off x="838200" y="1371600"/>
          <a:ext cx="7543800" cy="3611563"/>
        </p:xfrm>
        <a:graphic>
          <a:graphicData uri="http://schemas.openxmlformats.org/presentationml/2006/ole">
            <mc:AlternateContent xmlns:mc="http://schemas.openxmlformats.org/markup-compatibility/2006">
              <mc:Choice xmlns:v="urn:schemas-microsoft-com:vml" Requires="v">
                <p:oleObj spid="_x0000_s32907" name="Document" r:id="rId4" imgW="5641848" imgH="2702052" progId="Word.Document.8">
                  <p:embed/>
                </p:oleObj>
              </mc:Choice>
              <mc:Fallback>
                <p:oleObj name="Document" r:id="rId4" imgW="5641848" imgH="2702052" progId="Word.Document.8">
                  <p:embed/>
                  <p:pic>
                    <p:nvPicPr>
                      <p:cNvPr id="0" name="Object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7543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2"/>
          <p:cNvSpPr txBox="1">
            <a:spLocks noChangeArrowheads="1"/>
          </p:cNvSpPr>
          <p:nvPr/>
        </p:nvSpPr>
        <p:spPr bwMode="auto">
          <a:xfrm>
            <a:off x="1676400" y="323850"/>
            <a:ext cx="5410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Counting </a:t>
            </a:r>
            <a:r>
              <a:rPr lang="en-US" altLang="en-US" sz="2800" dirty="0" smtClean="0"/>
              <a:t>Statistics, cont’d</a:t>
            </a:r>
            <a:endParaRPr lang="en-US" altLang="en-US" dirty="0"/>
          </a:p>
        </p:txBody>
      </p:sp>
      <p:grpSp>
        <p:nvGrpSpPr>
          <p:cNvPr id="4" name="Group 3"/>
          <p:cNvGrpSpPr/>
          <p:nvPr/>
        </p:nvGrpSpPr>
        <p:grpSpPr>
          <a:xfrm>
            <a:off x="3352800" y="2438400"/>
            <a:ext cx="5610225" cy="4268688"/>
            <a:chOff x="3352800" y="2438400"/>
            <a:chExt cx="5610225" cy="4268688"/>
          </a:xfrm>
        </p:grpSpPr>
        <p:pic>
          <p:nvPicPr>
            <p:cNvPr id="32854" name="Picture 86" descr="Poisson vs Gauss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438400"/>
              <a:ext cx="5610225"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5874" y="6399311"/>
              <a:ext cx="1223348" cy="307777"/>
            </a:xfrm>
            <a:prstGeom prst="rect">
              <a:avLst/>
            </a:prstGeom>
            <a:noFill/>
          </p:spPr>
          <p:txBody>
            <a:bodyPr wrap="none" rtlCol="0">
              <a:spAutoFit/>
            </a:bodyPr>
            <a:lstStyle/>
            <a:p>
              <a:r>
                <a:rPr lang="en-US" sz="1400" dirty="0" smtClean="0"/>
                <a:t>Loonylabs.org</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833839" y="152400"/>
            <a:ext cx="55491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Counting Statistics, cont’d</a:t>
            </a:r>
            <a:endParaRPr lang="en-US" altLang="en-US" sz="2800" dirty="0"/>
          </a:p>
        </p:txBody>
      </p:sp>
      <p:pic>
        <p:nvPicPr>
          <p:cNvPr id="33796" name="Picture 4" descr="PfW-StdDev.jpg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44" y="838200"/>
            <a:ext cx="5888037" cy="230856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descr="PfW-StdErr.jpg                                                 0000D715&#10; Electron2 Go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05200"/>
            <a:ext cx="5906451" cy="2133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33801" name="Text Box 9"/>
          <p:cNvSpPr txBox="1">
            <a:spLocks noChangeArrowheads="1"/>
          </p:cNvSpPr>
          <p:nvPr/>
        </p:nvSpPr>
        <p:spPr bwMode="auto">
          <a:xfrm>
            <a:off x="207963" y="5999163"/>
            <a:ext cx="8631237" cy="83099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600" b="1" dirty="0">
                <a:solidFill>
                  <a:schemeClr val="bg1"/>
                </a:solidFill>
              </a:rPr>
              <a:t>NB: These measurements only speak to precision, both in counting variation and sample variation</a:t>
            </a:r>
            <a:r>
              <a:rPr lang="en-US" altLang="en-US" sz="1600" b="1" dirty="0" smtClean="0">
                <a:solidFill>
                  <a:schemeClr val="bg1"/>
                </a:solidFill>
              </a:rPr>
              <a:t>. Therefore the only way to get a true measure of one’s counting statistics, is to perform “replicate” measurements on the same point (assuming a stable sample!).</a:t>
            </a:r>
            <a:endParaRPr lang="en-US" altLang="en-US" dirty="0"/>
          </a:p>
        </p:txBody>
      </p:sp>
      <p:sp>
        <p:nvSpPr>
          <p:cNvPr id="2" name="Rectangle 1"/>
          <p:cNvSpPr/>
          <p:nvPr/>
        </p:nvSpPr>
        <p:spPr bwMode="auto">
          <a:xfrm>
            <a:off x="3352800" y="1143000"/>
            <a:ext cx="1600200" cy="2286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6122581" y="3810000"/>
            <a:ext cx="1497419" cy="2286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7"/>
                                        </p:tgtEl>
                                        <p:attrNameLst>
                                          <p:attrName>style.visibility</p:attrName>
                                        </p:attrNameLst>
                                      </p:cBhvr>
                                      <p:to>
                                        <p:strVal val="visible"/>
                                      </p:to>
                                    </p:set>
                                    <p:animEffect transition="in" filter="fade">
                                      <p:cBhvr>
                                        <p:cTn id="14" dur="1000"/>
                                        <p:tgtEl>
                                          <p:spTgt spid="33797"/>
                                        </p:tgtEl>
                                      </p:cBhvr>
                                    </p:animEffect>
                                    <p:anim calcmode="lin" valueType="num">
                                      <p:cBhvr>
                                        <p:cTn id="15" dur="1000" fill="hold"/>
                                        <p:tgtEl>
                                          <p:spTgt spid="33797"/>
                                        </p:tgtEl>
                                        <p:attrNameLst>
                                          <p:attrName>ppt_x</p:attrName>
                                        </p:attrNameLst>
                                      </p:cBhvr>
                                      <p:tavLst>
                                        <p:tav tm="0">
                                          <p:val>
                                            <p:strVal val="#ppt_x"/>
                                          </p:val>
                                        </p:tav>
                                        <p:tav tm="100000">
                                          <p:val>
                                            <p:strVal val="#ppt_x"/>
                                          </p:val>
                                        </p:tav>
                                      </p:tavLst>
                                    </p:anim>
                                    <p:anim calcmode="lin" valueType="num">
                                      <p:cBhvr>
                                        <p:cTn id="16"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801"/>
                                        </p:tgtEl>
                                        <p:attrNameLst>
                                          <p:attrName>style.visibility</p:attrName>
                                        </p:attrNameLst>
                                      </p:cBhvr>
                                      <p:to>
                                        <p:strVal val="visible"/>
                                      </p:to>
                                    </p:set>
                                    <p:animEffect transition="in" filter="fade">
                                      <p:cBhvr>
                                        <p:cTn id="28" dur="1000"/>
                                        <p:tgtEl>
                                          <p:spTgt spid="33801"/>
                                        </p:tgtEl>
                                      </p:cBhvr>
                                    </p:animEffect>
                                    <p:anim calcmode="lin" valueType="num">
                                      <p:cBhvr>
                                        <p:cTn id="29" dur="1000" fill="hold"/>
                                        <p:tgtEl>
                                          <p:spTgt spid="33801"/>
                                        </p:tgtEl>
                                        <p:attrNameLst>
                                          <p:attrName>ppt_x</p:attrName>
                                        </p:attrNameLst>
                                      </p:cBhvr>
                                      <p:tavLst>
                                        <p:tav tm="0">
                                          <p:val>
                                            <p:strVal val="#ppt_x"/>
                                          </p:val>
                                        </p:tav>
                                        <p:tav tm="100000">
                                          <p:val>
                                            <p:strVal val="#ppt_x"/>
                                          </p:val>
                                        </p:tav>
                                      </p:tavLst>
                                    </p:anim>
                                    <p:anim calcmode="lin" valueType="num">
                                      <p:cBhvr>
                                        <p:cTn id="30" dur="1000" fill="hold"/>
                                        <p:tgtEl>
                                          <p:spTgt spid="338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2"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07065"/>
            <a:ext cx="745013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Text Box 2"/>
          <p:cNvSpPr txBox="1">
            <a:spLocks noChangeArrowheads="1"/>
          </p:cNvSpPr>
          <p:nvPr/>
        </p:nvSpPr>
        <p:spPr bwMode="auto">
          <a:xfrm>
            <a:off x="152400" y="76200"/>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dirty="0"/>
              <a:t>Probe for EPMA Statistics </a:t>
            </a:r>
            <a:r>
              <a:rPr lang="en-US" altLang="en-US" dirty="0" smtClean="0"/>
              <a:t>– Average, standard deviation, etc.</a:t>
            </a:r>
            <a:endParaRPr lang="en-US" altLang="en-US" dirty="0"/>
          </a:p>
        </p:txBody>
      </p:sp>
      <p:sp>
        <p:nvSpPr>
          <p:cNvPr id="3" name="TextBox 2"/>
          <p:cNvSpPr txBox="1"/>
          <p:nvPr/>
        </p:nvSpPr>
        <p:spPr>
          <a:xfrm>
            <a:off x="1219200" y="4495800"/>
            <a:ext cx="6843605" cy="2246769"/>
          </a:xfrm>
          <a:prstGeom prst="rect">
            <a:avLst/>
          </a:prstGeom>
          <a:noFill/>
        </p:spPr>
        <p:txBody>
          <a:bodyPr wrap="none" rtlCol="0">
            <a:spAutoFit/>
          </a:bodyPr>
          <a:lstStyle/>
          <a:p>
            <a:r>
              <a:rPr lang="en-US" sz="1400" dirty="0"/>
              <a:t>ELEM:  	Element symbol (if followed by a "-D" the quantitation is disabled)</a:t>
            </a:r>
          </a:p>
          <a:p>
            <a:r>
              <a:rPr lang="en-US" sz="1400" dirty="0"/>
              <a:t>AVER: 	Average</a:t>
            </a:r>
          </a:p>
          <a:p>
            <a:r>
              <a:rPr lang="en-US" sz="1400" dirty="0"/>
              <a:t>SDEV:   	Standard deviation</a:t>
            </a:r>
          </a:p>
          <a:p>
            <a:r>
              <a:rPr lang="en-US" sz="1400" dirty="0"/>
              <a:t>SERR: 	Standard error</a:t>
            </a:r>
          </a:p>
          <a:p>
            <a:r>
              <a:rPr lang="en-US" sz="1400" dirty="0"/>
              <a:t>%RSD:  	Relative percent standard deviation (SDEV/AVER * 100</a:t>
            </a:r>
            <a:r>
              <a:rPr lang="en-US" sz="1400" dirty="0" smtClean="0"/>
              <a:t>)</a:t>
            </a:r>
          </a:p>
          <a:p>
            <a:endParaRPr lang="en-US" sz="1400" dirty="0"/>
          </a:p>
          <a:p>
            <a:r>
              <a:rPr lang="en-US" sz="1400" dirty="0"/>
              <a:t>PUBL:  	Published concentration from STANDARD.MDB database. (n.a.=not analyzed)</a:t>
            </a:r>
          </a:p>
          <a:p>
            <a:r>
              <a:rPr lang="en-US" sz="1400" dirty="0"/>
              <a:t>%VAR:        </a:t>
            </a:r>
            <a:r>
              <a:rPr lang="en-US" sz="1400" dirty="0" smtClean="0"/>
              <a:t>	Percent </a:t>
            </a:r>
            <a:r>
              <a:rPr lang="en-US" sz="1400" dirty="0"/>
              <a:t>variance from the "published" value</a:t>
            </a:r>
          </a:p>
          <a:p>
            <a:r>
              <a:rPr lang="en-US" sz="1400" dirty="0"/>
              <a:t>DIFF:  	Algebraic difference from the "published" value</a:t>
            </a:r>
          </a:p>
          <a:p>
            <a:r>
              <a:rPr lang="en-US" sz="1400" dirty="0"/>
              <a:t>STDS: 	Standard number assignment (primary standard for this element</a:t>
            </a:r>
            <a:r>
              <a:rPr lang="en-US" sz="1400" dirty="0" smtClean="0"/>
              <a:t>)</a:t>
            </a:r>
            <a:endParaRPr lang="en-US" sz="1400" dirty="0"/>
          </a:p>
        </p:txBody>
      </p:sp>
      <p:sp>
        <p:nvSpPr>
          <p:cNvPr id="6" name="Rectangle 5"/>
          <p:cNvSpPr/>
          <p:nvPr/>
        </p:nvSpPr>
        <p:spPr bwMode="auto">
          <a:xfrm>
            <a:off x="811619" y="2819400"/>
            <a:ext cx="6046381" cy="5334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4820" name="Text Box 4"/>
          <p:cNvSpPr txBox="1">
            <a:spLocks noChangeArrowheads="1"/>
          </p:cNvSpPr>
          <p:nvPr/>
        </p:nvSpPr>
        <p:spPr bwMode="auto">
          <a:xfrm>
            <a:off x="2525711" y="1905486"/>
            <a:ext cx="3905250" cy="132343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000" b="1" dirty="0">
                <a:solidFill>
                  <a:schemeClr val="bg1"/>
                </a:solidFill>
              </a:rPr>
              <a:t>NB: The number of digits after a decimal point in a printout composition needs to be used with common sense!</a:t>
            </a: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0"/>
                                        </p:tgtEl>
                                        <p:attrNameLst>
                                          <p:attrName>style.visibility</p:attrName>
                                        </p:attrNameLst>
                                      </p:cBhvr>
                                      <p:to>
                                        <p:strVal val="visible"/>
                                      </p:to>
                                    </p:set>
                                    <p:animEffect transition="in" filter="fade">
                                      <p:cBhvr>
                                        <p:cTn id="14" dur="1000"/>
                                        <p:tgtEl>
                                          <p:spTgt spid="34820"/>
                                        </p:tgtEl>
                                      </p:cBhvr>
                                    </p:animEffect>
                                    <p:anim calcmode="lin" valueType="num">
                                      <p:cBhvr>
                                        <p:cTn id="15" dur="1000" fill="hold"/>
                                        <p:tgtEl>
                                          <p:spTgt spid="34820"/>
                                        </p:tgtEl>
                                        <p:attrNameLst>
                                          <p:attrName>ppt_x</p:attrName>
                                        </p:attrNameLst>
                                      </p:cBhvr>
                                      <p:tavLst>
                                        <p:tav tm="0">
                                          <p:val>
                                            <p:strVal val="#ppt_x"/>
                                          </p:val>
                                        </p:tav>
                                        <p:tav tm="100000">
                                          <p:val>
                                            <p:strVal val="#ppt_x"/>
                                          </p:val>
                                        </p:tav>
                                      </p:tavLst>
                                    </p:anim>
                                    <p:anim calcmode="lin" valueType="num">
                                      <p:cBhvr>
                                        <p:cTn id="16"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8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26644" y="4038600"/>
            <a:ext cx="7936356"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r>
              <a:rPr lang="en-US" sz="1400" dirty="0" smtClean="0"/>
              <a:t>STKF</a:t>
            </a:r>
            <a:r>
              <a:rPr lang="en-US" sz="1400" dirty="0"/>
              <a:t>:  </a:t>
            </a:r>
            <a:r>
              <a:rPr lang="en-US" sz="1400" dirty="0" smtClean="0"/>
              <a:t>	Standard </a:t>
            </a:r>
            <a:r>
              <a:rPr lang="en-US" sz="1400" dirty="0"/>
              <a:t>K-factor</a:t>
            </a:r>
          </a:p>
          <a:p>
            <a:r>
              <a:rPr lang="en-US" sz="1400" dirty="0" smtClean="0"/>
              <a:t>STCT</a:t>
            </a:r>
            <a:r>
              <a:rPr lang="en-US" sz="1400" dirty="0"/>
              <a:t>:  </a:t>
            </a:r>
            <a:r>
              <a:rPr lang="en-US" sz="1400" dirty="0" smtClean="0"/>
              <a:t>	Standard </a:t>
            </a:r>
            <a:r>
              <a:rPr lang="en-US" sz="1400" dirty="0"/>
              <a:t>count net intensity count rate (Peak–Bkg)</a:t>
            </a:r>
          </a:p>
          <a:p>
            <a:r>
              <a:rPr lang="en-US" sz="1400" dirty="0"/>
              <a:t> </a:t>
            </a:r>
          </a:p>
          <a:p>
            <a:r>
              <a:rPr lang="en-US" sz="1400" dirty="0"/>
              <a:t>UNKF: </a:t>
            </a:r>
            <a:r>
              <a:rPr lang="en-US" sz="1400" dirty="0" smtClean="0"/>
              <a:t>	Unknown </a:t>
            </a:r>
            <a:r>
              <a:rPr lang="en-US" sz="1400" dirty="0"/>
              <a:t>K-factor</a:t>
            </a:r>
          </a:p>
          <a:p>
            <a:r>
              <a:rPr lang="en-US" sz="1400" dirty="0" smtClean="0"/>
              <a:t>UNCT</a:t>
            </a:r>
            <a:r>
              <a:rPr lang="en-US" sz="1400" dirty="0"/>
              <a:t>: </a:t>
            </a:r>
            <a:r>
              <a:rPr lang="en-US" sz="1400" dirty="0" smtClean="0"/>
              <a:t>	Unknown </a:t>
            </a:r>
            <a:r>
              <a:rPr lang="en-US" sz="1400" dirty="0"/>
              <a:t>count net intensity rate (Peak-Bkg)</a:t>
            </a:r>
          </a:p>
          <a:p>
            <a:r>
              <a:rPr lang="en-US" sz="1400" dirty="0"/>
              <a:t>UNBG: </a:t>
            </a:r>
            <a:r>
              <a:rPr lang="en-US" sz="1400" dirty="0" smtClean="0"/>
              <a:t>	Unknown </a:t>
            </a:r>
            <a:r>
              <a:rPr lang="en-US" sz="1400" dirty="0"/>
              <a:t>background count </a:t>
            </a:r>
            <a:r>
              <a:rPr lang="en-US" sz="1400" dirty="0" smtClean="0"/>
              <a:t>rate</a:t>
            </a:r>
          </a:p>
          <a:p>
            <a:endParaRPr lang="en-US" sz="1400" dirty="0"/>
          </a:p>
          <a:p>
            <a:r>
              <a:rPr lang="en-US" sz="1400" dirty="0"/>
              <a:t>ZCOR: </a:t>
            </a:r>
            <a:r>
              <a:rPr lang="en-US" sz="1400" dirty="0" smtClean="0"/>
              <a:t>	ZAF </a:t>
            </a:r>
            <a:r>
              <a:rPr lang="en-US" sz="1400" dirty="0"/>
              <a:t>correction factor (matrix correction)</a:t>
            </a:r>
          </a:p>
          <a:p>
            <a:r>
              <a:rPr lang="en-US" sz="1400" dirty="0"/>
              <a:t>KRAW: </a:t>
            </a:r>
            <a:r>
              <a:rPr lang="en-US" sz="1400" dirty="0" smtClean="0"/>
              <a:t>	Raw </a:t>
            </a:r>
            <a:r>
              <a:rPr lang="en-US" sz="1400" dirty="0"/>
              <a:t>k-ratio (unknown counts/standard counts) corrected for </a:t>
            </a:r>
            <a:r>
              <a:rPr lang="en-US" sz="1400" dirty="0" smtClean="0"/>
              <a:t>background</a:t>
            </a:r>
            <a:r>
              <a:rPr lang="en-US" sz="1400" dirty="0"/>
              <a:t>, interferences, etc</a:t>
            </a:r>
            <a:r>
              <a:rPr lang="en-US" sz="1400" dirty="0" smtClean="0"/>
              <a:t>.</a:t>
            </a:r>
            <a:endParaRPr lang="en-US" sz="1400" dirty="0"/>
          </a:p>
          <a:p>
            <a:r>
              <a:rPr lang="en-US" sz="1400" dirty="0"/>
              <a:t>PKBG: </a:t>
            </a:r>
            <a:r>
              <a:rPr lang="en-US" sz="1400" dirty="0" smtClean="0"/>
              <a:t>	Peak </a:t>
            </a:r>
            <a:r>
              <a:rPr lang="en-US" sz="1400" dirty="0"/>
              <a:t>to background ratio</a:t>
            </a:r>
          </a:p>
          <a:p>
            <a:r>
              <a:rPr lang="en-US" sz="1400" dirty="0"/>
              <a:t>INT%: </a:t>
            </a:r>
            <a:r>
              <a:rPr lang="en-US" sz="1400" dirty="0" smtClean="0"/>
              <a:t>	Percent </a:t>
            </a:r>
            <a:r>
              <a:rPr lang="en-US" sz="1400" dirty="0"/>
              <a:t>interference </a:t>
            </a:r>
            <a:r>
              <a:rPr lang="en-US" sz="1400" dirty="0" smtClean="0"/>
              <a:t>correction</a:t>
            </a:r>
            <a:endParaRPr lang="en-US" sz="14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44" y="1981200"/>
            <a:ext cx="745013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1981200" y="76200"/>
            <a:ext cx="4994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Probe for EPMA </a:t>
            </a:r>
            <a:r>
              <a:rPr lang="en-US" altLang="en-US" sz="2800" dirty="0" smtClean="0"/>
              <a:t>Data Statistics</a:t>
            </a:r>
            <a:endParaRPr lang="en-US" altLang="en-US" sz="2800" dirty="0"/>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43" y="1219200"/>
            <a:ext cx="745013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354" y="3124200"/>
            <a:ext cx="6046381" cy="3048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277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67" y="1143000"/>
            <a:ext cx="7450137"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821329" y="4114799"/>
            <a:ext cx="7620000" cy="674687"/>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Text Box 2"/>
          <p:cNvSpPr txBox="1">
            <a:spLocks noChangeArrowheads="1"/>
          </p:cNvSpPr>
          <p:nvPr/>
        </p:nvSpPr>
        <p:spPr bwMode="auto">
          <a:xfrm>
            <a:off x="304800" y="7620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Errors in Secondary Standards – Accuracy Check!</a:t>
            </a:r>
            <a:endParaRPr lang="en-US" altLang="en-US" sz="2800" dirty="0"/>
          </a:p>
        </p:txBody>
      </p:sp>
      <p:sp>
        <p:nvSpPr>
          <p:cNvPr id="3" name="TextBox 2"/>
          <p:cNvSpPr txBox="1"/>
          <p:nvPr/>
        </p:nvSpPr>
        <p:spPr>
          <a:xfrm>
            <a:off x="2566188" y="599420"/>
            <a:ext cx="4280980" cy="461665"/>
          </a:xfrm>
          <a:prstGeom prst="rect">
            <a:avLst/>
          </a:prstGeom>
          <a:noFill/>
        </p:spPr>
        <p:txBody>
          <a:bodyPr wrap="none" rtlCol="0">
            <a:spAutoFit/>
          </a:bodyPr>
          <a:lstStyle/>
          <a:p>
            <a:r>
              <a:rPr lang="en-US" b="1" dirty="0" smtClean="0"/>
              <a:t>Major/Minor</a:t>
            </a:r>
            <a:r>
              <a:rPr lang="en-US" dirty="0" smtClean="0"/>
              <a:t> Element Accuracy</a:t>
            </a:r>
            <a:endParaRPr lang="en-US" dirty="0"/>
          </a:p>
        </p:txBody>
      </p:sp>
    </p:spTree>
    <p:extLst>
      <p:ext uri="{BB962C8B-B14F-4D97-AF65-F5344CB8AC3E}">
        <p14:creationId xmlns:p14="http://schemas.microsoft.com/office/powerpoint/2010/main" val="8916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519601" cy="548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p:cNvSpPr txBox="1">
            <a:spLocks noChangeArrowheads="1"/>
          </p:cNvSpPr>
          <p:nvPr/>
        </p:nvSpPr>
        <p:spPr bwMode="auto">
          <a:xfrm>
            <a:off x="304800" y="7620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Errors in Secondary Standards – Accuracy Check!</a:t>
            </a:r>
            <a:endParaRPr lang="en-US" altLang="en-US" sz="2800" dirty="0"/>
          </a:p>
        </p:txBody>
      </p:sp>
      <p:sp>
        <p:nvSpPr>
          <p:cNvPr id="3" name="TextBox 2"/>
          <p:cNvSpPr txBox="1"/>
          <p:nvPr/>
        </p:nvSpPr>
        <p:spPr>
          <a:xfrm>
            <a:off x="1339967" y="684028"/>
            <a:ext cx="6363665" cy="461665"/>
          </a:xfrm>
          <a:prstGeom prst="rect">
            <a:avLst/>
          </a:prstGeom>
          <a:noFill/>
        </p:spPr>
        <p:txBody>
          <a:bodyPr wrap="none" rtlCol="0">
            <a:spAutoFit/>
          </a:bodyPr>
          <a:lstStyle/>
          <a:p>
            <a:r>
              <a:rPr lang="en-US" b="1" dirty="0" smtClean="0"/>
              <a:t>Trace</a:t>
            </a:r>
            <a:r>
              <a:rPr lang="en-US" dirty="0" smtClean="0"/>
              <a:t> Accuracy: How well can you measure zero?</a:t>
            </a:r>
            <a:endParaRPr lang="en-US" dirty="0"/>
          </a:p>
        </p:txBody>
      </p:sp>
      <p:grpSp>
        <p:nvGrpSpPr>
          <p:cNvPr id="10" name="Group 9"/>
          <p:cNvGrpSpPr/>
          <p:nvPr/>
        </p:nvGrpSpPr>
        <p:grpSpPr>
          <a:xfrm>
            <a:off x="4648200" y="2470412"/>
            <a:ext cx="2248705" cy="2086537"/>
            <a:chOff x="4648200" y="2470412"/>
            <a:chExt cx="2248705" cy="2086537"/>
          </a:xfrm>
        </p:grpSpPr>
        <p:cxnSp>
          <p:nvCxnSpPr>
            <p:cNvPr id="6" name="Straight Arrow Connector 5"/>
            <p:cNvCxnSpPr/>
            <p:nvPr/>
          </p:nvCxnSpPr>
          <p:spPr bwMode="auto">
            <a:xfrm flipH="1">
              <a:off x="4648200" y="3276600"/>
              <a:ext cx="1066800" cy="655699"/>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5105400" y="3429000"/>
              <a:ext cx="685800" cy="1127949"/>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876800" y="2470412"/>
              <a:ext cx="2020105" cy="830997"/>
            </a:xfrm>
            <a:prstGeom prst="rect">
              <a:avLst/>
            </a:prstGeom>
            <a:noFill/>
          </p:spPr>
          <p:txBody>
            <a:bodyPr wrap="none" rtlCol="0">
              <a:spAutoFit/>
            </a:bodyPr>
            <a:lstStyle/>
            <a:p>
              <a:pPr algn="ctr"/>
              <a:r>
                <a:rPr lang="en-US" dirty="0" smtClean="0">
                  <a:solidFill>
                    <a:srgbClr val="FF0000"/>
                  </a:solidFill>
                </a:rPr>
                <a:t>“Holes” in the </a:t>
              </a:r>
            </a:p>
            <a:p>
              <a:pPr algn="ctr"/>
              <a:r>
                <a:rPr lang="en-US" dirty="0" smtClean="0">
                  <a:solidFill>
                    <a:srgbClr val="FF0000"/>
                  </a:solidFill>
                </a:rPr>
                <a:t>continuum!</a:t>
              </a:r>
              <a:endParaRPr lang="en-US" dirty="0">
                <a:solidFill>
                  <a:srgbClr val="FF0000"/>
                </a:solidFill>
              </a:endParaRPr>
            </a:p>
          </p:txBody>
        </p:sp>
      </p:grpSp>
      <p:sp>
        <p:nvSpPr>
          <p:cNvPr id="11" name="TextBox 10"/>
          <p:cNvSpPr txBox="1"/>
          <p:nvPr/>
        </p:nvSpPr>
        <p:spPr>
          <a:xfrm>
            <a:off x="1753791" y="4876800"/>
            <a:ext cx="2743200" cy="1200329"/>
          </a:xfrm>
          <a:prstGeom prst="rect">
            <a:avLst/>
          </a:prstGeom>
          <a:noFill/>
        </p:spPr>
        <p:txBody>
          <a:bodyPr wrap="square" rtlCol="0">
            <a:spAutoFit/>
          </a:bodyPr>
          <a:lstStyle/>
          <a:p>
            <a:pPr algn="ctr"/>
            <a:r>
              <a:rPr lang="en-US" dirty="0" smtClean="0">
                <a:solidFill>
                  <a:srgbClr val="FF0000"/>
                </a:solidFill>
              </a:rPr>
              <a:t>Requires a “blank” correction for high accuracy traces!</a:t>
            </a:r>
            <a:endParaRPr lang="en-US" dirty="0">
              <a:solidFill>
                <a:srgbClr val="FF0000"/>
              </a:solidFill>
            </a:endParaRPr>
          </a:p>
        </p:txBody>
      </p:sp>
      <p:sp>
        <p:nvSpPr>
          <p:cNvPr id="2" name="TextBox 1"/>
          <p:cNvSpPr txBox="1"/>
          <p:nvPr/>
        </p:nvSpPr>
        <p:spPr>
          <a:xfrm>
            <a:off x="5181600" y="1676400"/>
            <a:ext cx="2042932" cy="461665"/>
          </a:xfrm>
          <a:prstGeom prst="rect">
            <a:avLst/>
          </a:prstGeom>
          <a:noFill/>
        </p:spPr>
        <p:txBody>
          <a:bodyPr wrap="none" rtlCol="0">
            <a:spAutoFit/>
          </a:bodyPr>
          <a:lstStyle/>
          <a:p>
            <a:r>
              <a:rPr lang="en-US" dirty="0" err="1" smtClean="0"/>
              <a:t>Ti</a:t>
            </a:r>
            <a:r>
              <a:rPr lang="en-US" dirty="0" smtClean="0"/>
              <a:t> ka in Quartz</a:t>
            </a:r>
            <a:endParaRPr lang="en-US" dirty="0"/>
          </a:p>
        </p:txBody>
      </p:sp>
    </p:spTree>
    <p:extLst>
      <p:ext uri="{BB962C8B-B14F-4D97-AF65-F5344CB8AC3E}">
        <p14:creationId xmlns:p14="http://schemas.microsoft.com/office/powerpoint/2010/main" val="11846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534400" cy="4862870"/>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US" altLang="en-US" sz="2000" dirty="0" smtClean="0"/>
              <a:t>Instrumental </a:t>
            </a:r>
            <a:r>
              <a:rPr lang="en-US" altLang="en-US" sz="2000" dirty="0"/>
              <a:t>conditions: beam stability; spectrometer reproducibility; thermal stability; detector pulse height stability/adjustment; reflected light optics (stage Z).</a:t>
            </a:r>
          </a:p>
          <a:p>
            <a:pPr marL="342900" indent="-342900">
              <a:spcBef>
                <a:spcPct val="50000"/>
              </a:spcBef>
              <a:buFont typeface="Arial" panose="020B0604020202020204" pitchFamily="34" charset="0"/>
              <a:buChar char="•"/>
            </a:pPr>
            <a:r>
              <a:rPr lang="en-US" altLang="en-US" sz="2000" dirty="0"/>
              <a:t>Sample and standard conditions: rough surface? polish? etched? tilted? </a:t>
            </a:r>
          </a:p>
          <a:p>
            <a:pPr marL="342900" indent="-342900">
              <a:spcBef>
                <a:spcPct val="50000"/>
              </a:spcBef>
              <a:buFont typeface="Arial" panose="020B0604020202020204" pitchFamily="34" charset="0"/>
              <a:buChar char="•"/>
            </a:pPr>
            <a:r>
              <a:rPr lang="en-US" altLang="en-US" sz="2000" dirty="0"/>
              <a:t>Background fit issues: curved backgrounds at low sin thetas!</a:t>
            </a:r>
          </a:p>
          <a:p>
            <a:pPr marL="342900" indent="-342900">
              <a:spcBef>
                <a:spcPct val="50000"/>
              </a:spcBef>
              <a:buFont typeface="Arial" panose="020B0604020202020204" pitchFamily="34" charset="0"/>
              <a:buChar char="•"/>
            </a:pPr>
            <a:r>
              <a:rPr lang="en-US" altLang="en-US" sz="2000" dirty="0"/>
              <a:t>Spectral issues: peak and/or background overlaps?</a:t>
            </a:r>
          </a:p>
          <a:p>
            <a:pPr marL="342900" indent="-342900">
              <a:spcBef>
                <a:spcPct val="50000"/>
              </a:spcBef>
              <a:buFont typeface="Arial" panose="020B0604020202020204" pitchFamily="34" charset="0"/>
              <a:buChar char="•"/>
            </a:pPr>
            <a:r>
              <a:rPr lang="en-US" altLang="en-US" sz="2000" dirty="0"/>
              <a:t>Sensitivity to beam? C coat thickness if used?</a:t>
            </a:r>
          </a:p>
          <a:p>
            <a:pPr marL="342900" indent="-342900">
              <a:spcBef>
                <a:spcPct val="50000"/>
              </a:spcBef>
              <a:buFont typeface="Arial" panose="020B0604020202020204" pitchFamily="34" charset="0"/>
              <a:buChar char="•"/>
            </a:pPr>
            <a:r>
              <a:rPr lang="en-US" altLang="en-US" sz="2000" dirty="0"/>
              <a:t>Sample size vs interaction volume: Homogeneous? Small particles? Secondary boundary fluorescence?</a:t>
            </a:r>
          </a:p>
          <a:p>
            <a:pPr marL="342900" indent="-342900">
              <a:spcBef>
                <a:spcPct val="50000"/>
              </a:spcBef>
              <a:buFont typeface="Arial" panose="020B0604020202020204" pitchFamily="34" charset="0"/>
              <a:buChar char="•"/>
            </a:pPr>
            <a:r>
              <a:rPr lang="en-US" altLang="en-US" sz="2000" dirty="0"/>
              <a:t>Counting statistics: enough counting time for trace elements? </a:t>
            </a:r>
          </a:p>
          <a:p>
            <a:pPr marL="342900" indent="-342900">
              <a:spcBef>
                <a:spcPct val="50000"/>
              </a:spcBef>
              <a:buFont typeface="Arial" panose="020B0604020202020204" pitchFamily="34" charset="0"/>
              <a:buChar char="•"/>
            </a:pPr>
            <a:r>
              <a:rPr lang="en-US" altLang="en-US" sz="2000" dirty="0"/>
              <a:t>Matrix corrections: e.g., Unanalyzed elements? </a:t>
            </a:r>
            <a:r>
              <a:rPr lang="en-US" altLang="en-US" sz="2000" dirty="0" smtClean="0"/>
              <a:t>You need a total close to 100% for accurate matrix corrections! MACs </a:t>
            </a:r>
            <a:r>
              <a:rPr lang="en-US" altLang="en-US" sz="2000" dirty="0"/>
              <a:t>for light elements?</a:t>
            </a:r>
            <a:endParaRPr lang="en-US" sz="2000" dirty="0"/>
          </a:p>
        </p:txBody>
      </p:sp>
      <p:sp>
        <p:nvSpPr>
          <p:cNvPr id="3" name="TextBox 2"/>
          <p:cNvSpPr txBox="1"/>
          <p:nvPr/>
        </p:nvSpPr>
        <p:spPr>
          <a:xfrm>
            <a:off x="304800" y="685800"/>
            <a:ext cx="8610601" cy="400110"/>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t>Standards: how “good” are they? Well characterized? Homogeneous?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76200"/>
            <a:ext cx="8305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Probe for EPMA Statistics </a:t>
            </a:r>
            <a:r>
              <a:rPr lang="en-US" altLang="en-US" sz="2800" dirty="0" smtClean="0"/>
              <a:t>– Detection limits, sensitivity</a:t>
            </a:r>
            <a:endParaRPr lang="en-US" altLang="en-US" sz="2800" dirty="0"/>
          </a:p>
        </p:txBody>
      </p:sp>
      <p:sp>
        <p:nvSpPr>
          <p:cNvPr id="35843" name="Text Box 3"/>
          <p:cNvSpPr txBox="1">
            <a:spLocks noChangeArrowheads="1"/>
          </p:cNvSpPr>
          <p:nvPr/>
        </p:nvSpPr>
        <p:spPr bwMode="auto">
          <a:xfrm>
            <a:off x="357188" y="4497388"/>
            <a:ext cx="812323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Probe for EPMA software provides for additional optional statistics. One set relates to </a:t>
            </a:r>
            <a:r>
              <a:rPr lang="en-US" altLang="en-US" sz="2000" u="sng" dirty="0"/>
              <a:t>detection limits</a:t>
            </a:r>
            <a:r>
              <a:rPr lang="en-US" altLang="en-US" sz="2000" dirty="0"/>
              <a:t>, i.e. what is the lowest level you can be confident in </a:t>
            </a:r>
            <a:r>
              <a:rPr lang="en-US" altLang="en-US" sz="2000" dirty="0" smtClean="0"/>
              <a:t>reporting.</a:t>
            </a:r>
            <a:endParaRPr lang="en-US" altLang="en-US" sz="2000" dirty="0"/>
          </a:p>
          <a:p>
            <a:pPr>
              <a:spcBef>
                <a:spcPct val="50000"/>
              </a:spcBef>
            </a:pPr>
            <a:r>
              <a:rPr lang="en-US" altLang="en-US" sz="2000" dirty="0"/>
              <a:t>The other set of statistics relates to </a:t>
            </a:r>
            <a:r>
              <a:rPr lang="en-US" altLang="en-US" sz="2000" dirty="0" smtClean="0"/>
              <a:t>analytical sensitivity or analytical error, i.e., how confident are you that two numbers are statistically significantly different.</a:t>
            </a:r>
            <a:endParaRPr lang="en-US" altLang="en-US" sz="2000" dirty="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97511"/>
            <a:ext cx="4601761" cy="381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76200"/>
            <a:ext cx="8305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Probe for EPMA Statistics </a:t>
            </a:r>
            <a:r>
              <a:rPr lang="en-US" altLang="en-US" sz="2800" dirty="0" smtClean="0"/>
              <a:t>– Detection limits, cont’d</a:t>
            </a:r>
            <a:endParaRPr lang="en-US" altLang="en-US" sz="2800"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05" y="4038601"/>
            <a:ext cx="7997970" cy="270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284" y="2209800"/>
            <a:ext cx="5855435" cy="17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765" y="533400"/>
            <a:ext cx="689845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95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fade">
                                      <p:cBhvr>
                                        <p:cTn id="7" dur="1000"/>
                                        <p:tgtEl>
                                          <p:spTgt spid="55301"/>
                                        </p:tgtEl>
                                      </p:cBhvr>
                                    </p:animEffect>
                                    <p:anim calcmode="lin" valueType="num">
                                      <p:cBhvr>
                                        <p:cTn id="8" dur="1000" fill="hold"/>
                                        <p:tgtEl>
                                          <p:spTgt spid="55301"/>
                                        </p:tgtEl>
                                        <p:attrNameLst>
                                          <p:attrName>ppt_x</p:attrName>
                                        </p:attrNameLst>
                                      </p:cBhvr>
                                      <p:tavLst>
                                        <p:tav tm="0">
                                          <p:val>
                                            <p:strVal val="#ppt_x"/>
                                          </p:val>
                                        </p:tav>
                                        <p:tav tm="100000">
                                          <p:val>
                                            <p:strVal val="#ppt_x"/>
                                          </p:val>
                                        </p:tav>
                                      </p:tavLst>
                                    </p:anim>
                                    <p:anim calcmode="lin" valueType="num">
                                      <p:cBhvr>
                                        <p:cTn id="9" dur="1000" fill="hold"/>
                                        <p:tgtEl>
                                          <p:spTgt spid="553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299"/>
                                        </p:tgtEl>
                                        <p:attrNameLst>
                                          <p:attrName>style.visibility</p:attrName>
                                        </p:attrNameLst>
                                      </p:cBhvr>
                                      <p:to>
                                        <p:strVal val="visible"/>
                                      </p:to>
                                    </p:set>
                                    <p:animEffect transition="in" filter="fade">
                                      <p:cBhvr>
                                        <p:cTn id="14" dur="1000"/>
                                        <p:tgtEl>
                                          <p:spTgt spid="55299"/>
                                        </p:tgtEl>
                                      </p:cBhvr>
                                    </p:animEffect>
                                    <p:anim calcmode="lin" valueType="num">
                                      <p:cBhvr>
                                        <p:cTn id="15" dur="1000" fill="hold"/>
                                        <p:tgtEl>
                                          <p:spTgt spid="55299"/>
                                        </p:tgtEl>
                                        <p:attrNameLst>
                                          <p:attrName>ppt_x</p:attrName>
                                        </p:attrNameLst>
                                      </p:cBhvr>
                                      <p:tavLst>
                                        <p:tav tm="0">
                                          <p:val>
                                            <p:strVal val="#ppt_x"/>
                                          </p:val>
                                        </p:tav>
                                        <p:tav tm="100000">
                                          <p:val>
                                            <p:strVal val="#ppt_x"/>
                                          </p:val>
                                        </p:tav>
                                      </p:tavLst>
                                    </p:anim>
                                    <p:anim calcmode="lin" valueType="num">
                                      <p:cBhvr>
                                        <p:cTn id="16" dur="1000" fill="hold"/>
                                        <p:tgtEl>
                                          <p:spTgt spid="552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187" y="3915170"/>
            <a:ext cx="6159605" cy="28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65" y="2156798"/>
            <a:ext cx="5169635" cy="172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57200" y="76200"/>
            <a:ext cx="8305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Probe for EPMA Statistics </a:t>
            </a:r>
            <a:r>
              <a:rPr lang="en-US" altLang="en-US" sz="2800" dirty="0" smtClean="0"/>
              <a:t>– Analytical sensitivity</a:t>
            </a:r>
            <a:endParaRPr lang="en-US" altLang="en-US" sz="2800" dirty="0"/>
          </a:p>
        </p:txBody>
      </p:sp>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765" y="533400"/>
            <a:ext cx="689845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68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1000"/>
                                        <p:tgtEl>
                                          <p:spTgt spid="56322"/>
                                        </p:tgtEl>
                                      </p:cBhvr>
                                    </p:animEffect>
                                    <p:anim calcmode="lin" valueType="num">
                                      <p:cBhvr>
                                        <p:cTn id="8" dur="1000" fill="hold"/>
                                        <p:tgtEl>
                                          <p:spTgt spid="56322"/>
                                        </p:tgtEl>
                                        <p:attrNameLst>
                                          <p:attrName>ppt_x</p:attrName>
                                        </p:attrNameLst>
                                      </p:cBhvr>
                                      <p:tavLst>
                                        <p:tav tm="0">
                                          <p:val>
                                            <p:strVal val="#ppt_x"/>
                                          </p:val>
                                        </p:tav>
                                        <p:tav tm="100000">
                                          <p:val>
                                            <p:strVal val="#ppt_x"/>
                                          </p:val>
                                        </p:tav>
                                      </p:tavLst>
                                    </p:anim>
                                    <p:anim calcmode="lin" valueType="num">
                                      <p:cBhvr>
                                        <p:cTn id="9" dur="1000" fill="hold"/>
                                        <p:tgtEl>
                                          <p:spTgt spid="563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743200" y="152400"/>
            <a:ext cx="3654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Student’s t distribution</a:t>
            </a:r>
            <a:endParaRPr lang="en-US" altLang="en-US" dirty="0"/>
          </a:p>
        </p:txBody>
      </p:sp>
      <p:pic>
        <p:nvPicPr>
          <p:cNvPr id="39939" name="Picture 3" descr="Students_t_table.jpg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01775"/>
            <a:ext cx="3860800" cy="335756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6654800" y="4953000"/>
            <a:ext cx="168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200" dirty="0"/>
              <a:t>Goldstein et al, p. 497</a:t>
            </a:r>
          </a:p>
        </p:txBody>
      </p:sp>
      <p:sp>
        <p:nvSpPr>
          <p:cNvPr id="39941" name="Text Box 5"/>
          <p:cNvSpPr txBox="1">
            <a:spLocks noChangeArrowheads="1"/>
          </p:cNvSpPr>
          <p:nvPr/>
        </p:nvSpPr>
        <p:spPr bwMode="auto">
          <a:xfrm>
            <a:off x="304800" y="838200"/>
            <a:ext cx="4038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The general problem, where the sample size is small and the population variance is unknown, was first treated in 1905 by W.S. Gossett, who published his analysis under the pseudonym “Student”. </a:t>
            </a:r>
            <a:endParaRPr lang="en-US" altLang="en-US" sz="2000" dirty="0" smtClean="0"/>
          </a:p>
          <a:p>
            <a:pPr>
              <a:spcBef>
                <a:spcPct val="50000"/>
              </a:spcBef>
            </a:pPr>
            <a:r>
              <a:rPr lang="en-US" altLang="en-US" sz="2000" dirty="0" smtClean="0"/>
              <a:t>His </a:t>
            </a:r>
            <a:r>
              <a:rPr lang="en-US" altLang="en-US" sz="2000" dirty="0"/>
              <a:t>employer, the Guinness Breweries of Ireland, had a policy of keeping all their research as proprietary secrets. </a:t>
            </a:r>
            <a:endParaRPr lang="en-US" altLang="en-US" sz="2000" dirty="0" smtClean="0"/>
          </a:p>
          <a:p>
            <a:pPr>
              <a:spcBef>
                <a:spcPct val="50000"/>
              </a:spcBef>
            </a:pPr>
            <a:r>
              <a:rPr lang="en-US" altLang="en-US" sz="2000" dirty="0" smtClean="0"/>
              <a:t>The </a:t>
            </a:r>
            <a:r>
              <a:rPr lang="en-US" altLang="en-US" sz="2000" dirty="0"/>
              <a:t>importance of his work argued for its being published, but it was felt that anonymity would protect the company.   </a:t>
            </a:r>
            <a:r>
              <a:rPr lang="en-US" altLang="en-US" sz="1800" dirty="0"/>
              <a:t>(S.L. Meyer, Data Analysis for Scientists and Engineers, 1975, p. 274.)</a:t>
            </a:r>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76200"/>
            <a:ext cx="8305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Probe for EPMA Statistics </a:t>
            </a:r>
            <a:r>
              <a:rPr lang="en-US" altLang="en-US" sz="2800" dirty="0" smtClean="0"/>
              <a:t>– Average statistics, t-tests</a:t>
            </a:r>
            <a:endParaRPr lang="en-US" altLang="en-US" sz="2800"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65" y="2240642"/>
            <a:ext cx="5245835" cy="130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63" y="599420"/>
            <a:ext cx="689845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92" y="3657600"/>
            <a:ext cx="6442795" cy="315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1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346"/>
                                        </p:tgtEl>
                                        <p:attrNameLst>
                                          <p:attrName>style.visibility</p:attrName>
                                        </p:attrNameLst>
                                      </p:cBhvr>
                                      <p:to>
                                        <p:strVal val="visible"/>
                                      </p:to>
                                    </p:set>
                                    <p:animEffect transition="in" filter="fade">
                                      <p:cBhvr>
                                        <p:cTn id="14" dur="1000"/>
                                        <p:tgtEl>
                                          <p:spTgt spid="57346"/>
                                        </p:tgtEl>
                                      </p:cBhvr>
                                    </p:animEffect>
                                    <p:anim calcmode="lin" valueType="num">
                                      <p:cBhvr>
                                        <p:cTn id="15" dur="1000" fill="hold"/>
                                        <p:tgtEl>
                                          <p:spTgt spid="57346"/>
                                        </p:tgtEl>
                                        <p:attrNameLst>
                                          <p:attrName>ppt_x</p:attrName>
                                        </p:attrNameLst>
                                      </p:cBhvr>
                                      <p:tavLst>
                                        <p:tav tm="0">
                                          <p:val>
                                            <p:strVal val="#ppt_x"/>
                                          </p:val>
                                        </p:tav>
                                        <p:tav tm="100000">
                                          <p:val>
                                            <p:strVal val="#ppt_x"/>
                                          </p:val>
                                        </p:tav>
                                      </p:tavLst>
                                    </p:anim>
                                    <p:anim calcmode="lin" valueType="num">
                                      <p:cBhvr>
                                        <p:cTn id="16"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7347"/>
                                        </p:tgtEl>
                                        <p:attrNameLst>
                                          <p:attrName>style.visibility</p:attrName>
                                        </p:attrNameLst>
                                      </p:cBhvr>
                                      <p:to>
                                        <p:strVal val="visible"/>
                                      </p:to>
                                    </p:set>
                                    <p:animEffect transition="in" filter="fade">
                                      <p:cBhvr>
                                        <p:cTn id="21" dur="1000"/>
                                        <p:tgtEl>
                                          <p:spTgt spid="57347"/>
                                        </p:tgtEl>
                                      </p:cBhvr>
                                    </p:animEffect>
                                    <p:anim calcmode="lin" valueType="num">
                                      <p:cBhvr>
                                        <p:cTn id="22" dur="1000" fill="hold"/>
                                        <p:tgtEl>
                                          <p:spTgt spid="57347"/>
                                        </p:tgtEl>
                                        <p:attrNameLst>
                                          <p:attrName>ppt_x</p:attrName>
                                        </p:attrNameLst>
                                      </p:cBhvr>
                                      <p:tavLst>
                                        <p:tav tm="0">
                                          <p:val>
                                            <p:strVal val="#ppt_x"/>
                                          </p:val>
                                        </p:tav>
                                        <p:tav tm="100000">
                                          <p:val>
                                            <p:strVal val="#ppt_x"/>
                                          </p:val>
                                        </p:tav>
                                      </p:tavLst>
                                    </p:anim>
                                    <p:anim calcmode="lin" valueType="num">
                                      <p:cBhvr>
                                        <p:cTn id="23" dur="1000" fill="hold"/>
                                        <p:tgtEl>
                                          <p:spTgt spid="57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762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Probe for EPMA Statistics </a:t>
            </a:r>
            <a:r>
              <a:rPr lang="en-US" altLang="en-US" sz="2800" dirty="0" smtClean="0"/>
              <a:t>– Average statistics, t-tests, cont’d</a:t>
            </a:r>
            <a:endParaRPr lang="en-US" altLang="en-US" sz="2800"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65" y="533400"/>
            <a:ext cx="689845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806" y="2160832"/>
            <a:ext cx="5867400" cy="126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56" y="3505200"/>
            <a:ext cx="5854700" cy="314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9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anim calcmode="lin" valueType="num">
                                      <p:cBhvr>
                                        <p:cTn id="8" dur="1000" fill="hold"/>
                                        <p:tgtEl>
                                          <p:spTgt spid="58371"/>
                                        </p:tgtEl>
                                        <p:attrNameLst>
                                          <p:attrName>ppt_x</p:attrName>
                                        </p:attrNameLst>
                                      </p:cBhvr>
                                      <p:tavLst>
                                        <p:tav tm="0">
                                          <p:val>
                                            <p:strVal val="#ppt_x"/>
                                          </p:val>
                                        </p:tav>
                                        <p:tav tm="100000">
                                          <p:val>
                                            <p:strVal val="#ppt_x"/>
                                          </p:val>
                                        </p:tav>
                                      </p:tavLst>
                                    </p:anim>
                                    <p:anim calcmode="lin" valueType="num">
                                      <p:cBhvr>
                                        <p:cTn id="9" dur="1000" fill="hold"/>
                                        <p:tgtEl>
                                          <p:spTgt spid="583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372"/>
                                        </p:tgtEl>
                                        <p:attrNameLst>
                                          <p:attrName>style.visibility</p:attrName>
                                        </p:attrNameLst>
                                      </p:cBhvr>
                                      <p:to>
                                        <p:strVal val="visible"/>
                                      </p:to>
                                    </p:set>
                                    <p:animEffect transition="in" filter="fade">
                                      <p:cBhvr>
                                        <p:cTn id="14" dur="1000"/>
                                        <p:tgtEl>
                                          <p:spTgt spid="58372"/>
                                        </p:tgtEl>
                                      </p:cBhvr>
                                    </p:animEffect>
                                    <p:anim calcmode="lin" valueType="num">
                                      <p:cBhvr>
                                        <p:cTn id="15" dur="1000" fill="hold"/>
                                        <p:tgtEl>
                                          <p:spTgt spid="58372"/>
                                        </p:tgtEl>
                                        <p:attrNameLst>
                                          <p:attrName>ppt_x</p:attrName>
                                        </p:attrNameLst>
                                      </p:cBhvr>
                                      <p:tavLst>
                                        <p:tav tm="0">
                                          <p:val>
                                            <p:strVal val="#ppt_x"/>
                                          </p:val>
                                        </p:tav>
                                        <p:tav tm="100000">
                                          <p:val>
                                            <p:strVal val="#ppt_x"/>
                                          </p:val>
                                        </p:tav>
                                      </p:tavLst>
                                    </p:anim>
                                    <p:anim calcmode="lin" valueType="num">
                                      <p:cBhvr>
                                        <p:cTn id="16"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717550" y="914400"/>
            <a:ext cx="7924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smtClean="0"/>
              <a:t>There </a:t>
            </a:r>
            <a:r>
              <a:rPr lang="en-US" altLang="en-US" sz="2000" dirty="0"/>
              <a:t>have been cases where people have taken reported compositions (i.e. </a:t>
            </a:r>
            <a:r>
              <a:rPr lang="en-US" altLang="en-US" sz="2000" dirty="0" smtClean="0"/>
              <a:t>wt. </a:t>
            </a:r>
            <a:r>
              <a:rPr lang="en-US" altLang="en-US" sz="2000" dirty="0"/>
              <a:t>% elements or oxides) from probe printouts and then faithfully reproduced them exactly as they got them. Once someone took figures that were reported to 3 decimal points and argued that a difference in the 3rd decimal place had some geochemical significance.</a:t>
            </a:r>
          </a:p>
          <a:p>
            <a:pPr>
              <a:spcBef>
                <a:spcPct val="50000"/>
              </a:spcBef>
            </a:pPr>
            <a:r>
              <a:rPr lang="en-US" altLang="en-US" sz="2000" dirty="0"/>
              <a:t>The number of significant figures reported in a printout is a “mere” programming format issue, and has nothing to do with scientific precision! </a:t>
            </a:r>
            <a:endParaRPr lang="en-US" altLang="en-US" sz="2000" dirty="0" smtClean="0"/>
          </a:p>
          <a:p>
            <a:pPr>
              <a:spcBef>
                <a:spcPct val="50000"/>
              </a:spcBef>
            </a:pPr>
            <a:r>
              <a:rPr lang="en-US" altLang="en-US" sz="2000" dirty="0" smtClean="0"/>
              <a:t>However</a:t>
            </a:r>
            <a:r>
              <a:rPr lang="en-US" altLang="en-US" sz="2000" dirty="0"/>
              <a:t>, a </a:t>
            </a:r>
            <a:r>
              <a:rPr lang="en-US" altLang="en-US" sz="2000" dirty="0" smtClean="0"/>
              <a:t>feature </a:t>
            </a:r>
            <a:r>
              <a:rPr lang="en-US" altLang="en-US" sz="2000" dirty="0"/>
              <a:t>to Probe for EPMA is an option to output only the actual significant number of </a:t>
            </a:r>
            <a:r>
              <a:rPr lang="en-US" altLang="en-US" sz="2000" dirty="0" smtClean="0"/>
              <a:t>digits (note this </a:t>
            </a:r>
            <a:r>
              <a:rPr lang="en-US" altLang="en-US" sz="2000" dirty="0"/>
              <a:t>is not normally </a:t>
            </a:r>
            <a:r>
              <a:rPr lang="en-US" altLang="en-US" sz="2000" dirty="0" smtClean="0"/>
              <a:t>enabled).</a:t>
            </a:r>
            <a:endParaRPr lang="en-US" altLang="en-US" sz="2000" dirty="0"/>
          </a:p>
        </p:txBody>
      </p:sp>
      <p:sp>
        <p:nvSpPr>
          <p:cNvPr id="44034" name="Text Box 2"/>
          <p:cNvSpPr txBox="1">
            <a:spLocks noChangeArrowheads="1"/>
          </p:cNvSpPr>
          <p:nvPr/>
        </p:nvSpPr>
        <p:spPr bwMode="auto">
          <a:xfrm>
            <a:off x="2205201" y="241299"/>
            <a:ext cx="5143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Numbers of significant </a:t>
            </a:r>
            <a:r>
              <a:rPr lang="en-US" altLang="en-US" sz="2800" dirty="0" smtClean="0"/>
              <a:t>figures</a:t>
            </a:r>
            <a:endParaRPr lang="en-US" altLang="en-US" sz="2800" dirty="0"/>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229100"/>
            <a:ext cx="437230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flipV="1">
            <a:off x="2971800" y="4953000"/>
            <a:ext cx="3810000" cy="3048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738351" y="5638799"/>
            <a:ext cx="8077200" cy="1015663"/>
          </a:xfrm>
          <a:prstGeom prst="rect">
            <a:avLst/>
          </a:prstGeom>
          <a:noFill/>
        </p:spPr>
        <p:txBody>
          <a:bodyPr wrap="square" rtlCol="0">
            <a:spAutoFit/>
          </a:bodyPr>
          <a:lstStyle/>
          <a:p>
            <a:r>
              <a:rPr lang="en-US" altLang="en-US" sz="2000" dirty="0"/>
              <a:t>Having said that, it is “tradition” to report to 2 decimal places. However, that should not be taken to represent precision, without a statistical test, such as given before</a:t>
            </a:r>
            <a:r>
              <a:rPr lang="en-US" altLang="en-US" sz="2000" dirty="0" smtClean="0"/>
              <a:t>.</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1000" fill="hold"/>
                                        <p:tgtEl>
                                          <p:spTgt spid="593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241300"/>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Numbers of significant </a:t>
            </a:r>
            <a:r>
              <a:rPr lang="en-US" altLang="en-US" sz="2800" dirty="0" smtClean="0"/>
              <a:t>figures, cont’d</a:t>
            </a:r>
            <a:endParaRPr lang="en-US" altLang="en-US" sz="2800" dirty="0"/>
          </a:p>
        </p:txBody>
      </p:sp>
      <p:grpSp>
        <p:nvGrpSpPr>
          <p:cNvPr id="2" name="Group 1"/>
          <p:cNvGrpSpPr/>
          <p:nvPr/>
        </p:nvGrpSpPr>
        <p:grpSpPr>
          <a:xfrm>
            <a:off x="234950" y="838200"/>
            <a:ext cx="8686800" cy="2301875"/>
            <a:chOff x="234950" y="838200"/>
            <a:chExt cx="8686800" cy="2301875"/>
          </a:xfrm>
        </p:grpSpPr>
        <p:sp>
          <p:nvSpPr>
            <p:cNvPr id="46083" name="Text Box 3"/>
            <p:cNvSpPr txBox="1">
              <a:spLocks noChangeArrowheads="1"/>
            </p:cNvSpPr>
            <p:nvPr/>
          </p:nvSpPr>
          <p:spPr bwMode="auto">
            <a:xfrm>
              <a:off x="838200" y="838200"/>
              <a:ext cx="74803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smtClean="0"/>
                <a:t>A plagioclase </a:t>
              </a:r>
              <a:r>
                <a:rPr lang="en-US" altLang="en-US" sz="2000" dirty="0"/>
                <a:t>analysis, </a:t>
              </a:r>
              <a:r>
                <a:rPr lang="en-US" altLang="en-US" sz="2000" dirty="0" smtClean="0"/>
                <a:t>using 3 digits after the decimal: </a:t>
              </a:r>
              <a:endParaRPr lang="en-US" altLang="en-US" sz="2000" dirty="0"/>
            </a:p>
          </p:txBody>
        </p:sp>
        <p:sp>
          <p:nvSpPr>
            <p:cNvPr id="46085" name="Rectangle 10"/>
            <p:cNvSpPr>
              <a:spLocks noChangeArrowheads="1"/>
            </p:cNvSpPr>
            <p:nvPr/>
          </p:nvSpPr>
          <p:spPr bwMode="auto">
            <a:xfrm>
              <a:off x="234950" y="1371600"/>
              <a:ext cx="8686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r>
                <a:rPr lang="en-US" altLang="en-US" sz="1000" b="1" dirty="0">
                  <a:latin typeface="Courier New" pitchFamily="49" charset="0"/>
                </a:rPr>
                <a:t>ELEM:     Na2O    SiO2     K2O   Al2O3     MgO     CaO    TiO2     </a:t>
              </a:r>
              <a:r>
                <a:rPr lang="en-US" altLang="en-US" sz="1000" b="1" dirty="0" err="1">
                  <a:latin typeface="Courier New" pitchFamily="49" charset="0"/>
                </a:rPr>
                <a:t>MnO</a:t>
              </a:r>
              <a:r>
                <a:rPr lang="en-US" altLang="en-US" sz="1000" b="1" dirty="0">
                  <a:latin typeface="Courier New" pitchFamily="49" charset="0"/>
                </a:rPr>
                <a:t>     FeO    P2O5   Cr2O3     NiO   SUM  </a:t>
              </a:r>
            </a:p>
            <a:p>
              <a:r>
                <a:rPr lang="en-US" altLang="en-US" sz="1000" b="1" dirty="0">
                  <a:latin typeface="Courier New" pitchFamily="49" charset="0"/>
                </a:rPr>
                <a:t>   593   1.344  64.213  15.276  19.110   -.008   -.007    .001    .007    .272    .105   -.030    .040 100.324</a:t>
              </a:r>
            </a:p>
            <a:p>
              <a:r>
                <a:rPr lang="en-US" altLang="en-US" sz="1000" b="1" dirty="0">
                  <a:latin typeface="Courier New" pitchFamily="49" charset="0"/>
                </a:rPr>
                <a:t>   594   1.329  64.538  13.973  19.152    .001    .001    .019    .008    .226    .055   -.001   -.016  99.287</a:t>
              </a:r>
            </a:p>
            <a:p>
              <a:r>
                <a:rPr lang="en-US" altLang="en-US" sz="1000" b="1" dirty="0">
                  <a:latin typeface="Courier New" pitchFamily="49" charset="0"/>
                </a:rPr>
                <a:t>   595   1.182  64.653  14.074  19.040   -.002    .055    .000    .024    .351    .123    .034    .024  99.556</a:t>
              </a:r>
            </a:p>
            <a:p>
              <a:r>
                <a:rPr lang="en-US" altLang="en-US" sz="1000" b="1" dirty="0">
                  <a:latin typeface="Courier New" pitchFamily="49" charset="0"/>
                </a:rPr>
                <a:t>   596   1.307  64.147  15.242  19.173    .021   -.006   -.001    .031    .434    .101   -.024    .009 100.435</a:t>
              </a:r>
            </a:p>
            <a:p>
              <a:r>
                <a:rPr lang="en-US" altLang="en-US" sz="1000" b="1" dirty="0">
                  <a:latin typeface="Courier New" pitchFamily="49" charset="0"/>
                </a:rPr>
                <a:t>   597   1.399  64.333  15.295  18.996   -.005    .051   -.003    .028    .472    .106   -.008   -.034 100.631</a:t>
              </a:r>
            </a:p>
            <a:p>
              <a:endParaRPr lang="en-US" altLang="en-US" sz="1000" b="1" dirty="0">
                <a:latin typeface="Courier New" pitchFamily="49" charset="0"/>
              </a:endParaRPr>
            </a:p>
            <a:p>
              <a:r>
                <a:rPr lang="en-US" altLang="en-US" sz="1000" b="1" dirty="0">
                  <a:latin typeface="Courier New" pitchFamily="49" charset="0"/>
                </a:rPr>
                <a:t>AVER:    1.312  64.377  14.772  19.094    .002    .019    .003    .020    .351    .098   -.006    .005 100.047</a:t>
              </a:r>
            </a:p>
            <a:p>
              <a:r>
                <a:rPr lang="en-US" altLang="en-US" sz="1000" b="1" dirty="0">
                  <a:latin typeface="Courier New" pitchFamily="49" charset="0"/>
                </a:rPr>
                <a:t>SDEV:     .080    .214    .685    .075    .011    .031    .009    .011    .104    .025    .025    .030    .589</a:t>
              </a:r>
            </a:p>
            <a:p>
              <a:r>
                <a:rPr lang="en-US" altLang="en-US" sz="1000" b="1" dirty="0">
                  <a:latin typeface="Courier New" pitchFamily="49" charset="0"/>
                </a:rPr>
                <a:t>SERR:     .036    .096    .306    .033    .005    .014    .004    .005    .047    .011    .011    .013</a:t>
              </a:r>
            </a:p>
            <a:p>
              <a:r>
                <a:rPr lang="en-US" altLang="en-US" sz="1000" b="1" dirty="0">
                  <a:latin typeface="Courier New" pitchFamily="49" charset="0"/>
                </a:rPr>
                <a:t>%RSD:      6.1      .3     4.6      .4   693.7   165.8   301.0    56.2    29.6    25.9  -444.1   655.4</a:t>
              </a:r>
            </a:p>
          </p:txBody>
        </p:sp>
      </p:grpSp>
      <p:grpSp>
        <p:nvGrpSpPr>
          <p:cNvPr id="3" name="Group 2"/>
          <p:cNvGrpSpPr/>
          <p:nvPr/>
        </p:nvGrpSpPr>
        <p:grpSpPr>
          <a:xfrm>
            <a:off x="355600" y="3505200"/>
            <a:ext cx="8566150" cy="2606675"/>
            <a:chOff x="355600" y="3505200"/>
            <a:chExt cx="8566150" cy="2606675"/>
          </a:xfrm>
        </p:grpSpPr>
        <p:sp>
          <p:nvSpPr>
            <p:cNvPr id="46084" name="Text Box 7"/>
            <p:cNvSpPr txBox="1">
              <a:spLocks noChangeArrowheads="1"/>
            </p:cNvSpPr>
            <p:nvPr/>
          </p:nvSpPr>
          <p:spPr bwMode="auto">
            <a:xfrm>
              <a:off x="838200" y="3505200"/>
              <a:ext cx="708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smtClean="0"/>
                <a:t>After </a:t>
              </a:r>
              <a:r>
                <a:rPr lang="en-US" altLang="en-US" sz="2000" dirty="0"/>
                <a:t>we enable the Probe for EPMA Analytical Option “Display only statistically significant number of numerical digits</a:t>
              </a:r>
              <a:r>
                <a:rPr lang="en-US" altLang="en-US" sz="2000" dirty="0" smtClean="0"/>
                <a:t>”:</a:t>
              </a:r>
              <a:endParaRPr lang="en-US" altLang="en-US" sz="2000" dirty="0"/>
            </a:p>
          </p:txBody>
        </p:sp>
        <p:sp>
          <p:nvSpPr>
            <p:cNvPr id="46086" name="Rectangle 11"/>
            <p:cNvSpPr>
              <a:spLocks noChangeArrowheads="1"/>
            </p:cNvSpPr>
            <p:nvPr/>
          </p:nvSpPr>
          <p:spPr bwMode="auto">
            <a:xfrm>
              <a:off x="355600" y="4343400"/>
              <a:ext cx="85661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r>
                <a:rPr lang="en-US" altLang="en-US" sz="1000" b="1" dirty="0">
                  <a:latin typeface="Courier New" pitchFamily="49" charset="0"/>
                </a:rPr>
                <a:t>ELEM:     Na2O    SiO2     K2O   Al2O3     MgO     CaO    TiO2     </a:t>
              </a:r>
              <a:r>
                <a:rPr lang="en-US" altLang="en-US" sz="1000" b="1" dirty="0" err="1">
                  <a:latin typeface="Courier New" pitchFamily="49" charset="0"/>
                </a:rPr>
                <a:t>MnO</a:t>
              </a:r>
              <a:r>
                <a:rPr lang="en-US" altLang="en-US" sz="1000" b="1" dirty="0">
                  <a:latin typeface="Courier New" pitchFamily="49" charset="0"/>
                </a:rPr>
                <a:t>     FeO    P2O5   Cr2O3     NiO   SUM  </a:t>
              </a:r>
            </a:p>
            <a:p>
              <a:r>
                <a:rPr lang="en-US" altLang="en-US" sz="1000" b="1" dirty="0">
                  <a:latin typeface="Courier New" pitchFamily="49" charset="0"/>
                </a:rPr>
                <a:t>   593     1.3    64.2    15.3    19.1    n.d.    n.d.    n.d.    n.d.      .3      .1    n.d.    n.d.   100.3</a:t>
              </a:r>
            </a:p>
            <a:p>
              <a:r>
                <a:rPr lang="en-US" altLang="en-US" sz="1000" b="1" dirty="0">
                  <a:latin typeface="Courier New" pitchFamily="49" charset="0"/>
                </a:rPr>
                <a:t>   594     1.3    64.5    14.0    19.2    n.d.    n.d.    n.d.    n.d.      .2     .05    n.d.    n.d.    99.3</a:t>
              </a:r>
            </a:p>
            <a:p>
              <a:r>
                <a:rPr lang="en-US" altLang="en-US" sz="1000" b="1" dirty="0">
                  <a:latin typeface="Courier New" pitchFamily="49" charset="0"/>
                </a:rPr>
                <a:t>   595     1.2    64.7    14.1    19.0    n.d.     .05    n.d.    n.d.     .35     .12    n.d.    n.d.    99.6</a:t>
              </a:r>
            </a:p>
            <a:p>
              <a:r>
                <a:rPr lang="en-US" altLang="en-US" sz="1000" b="1" dirty="0">
                  <a:latin typeface="Courier New" pitchFamily="49" charset="0"/>
                </a:rPr>
                <a:t>   596     1.3    64.1    15.2    19.2     .02    n.d.    n.d.     .03     .43      .1    n.d.    n.d.   100.4</a:t>
              </a:r>
            </a:p>
            <a:p>
              <a:r>
                <a:rPr lang="en-US" altLang="en-US" sz="1000" b="1" dirty="0">
                  <a:latin typeface="Courier New" pitchFamily="49" charset="0"/>
                </a:rPr>
                <a:t>   597     1.4    64.3    15.3    19.0    n.d.     .05    n.d.    n.d.     .47      .1    n.d.    n.d.   100.6</a:t>
              </a:r>
            </a:p>
            <a:p>
              <a:endParaRPr lang="en-US" altLang="en-US" sz="1000" b="1" dirty="0">
                <a:latin typeface="Courier New" pitchFamily="49" charset="0"/>
              </a:endParaRPr>
            </a:p>
            <a:p>
              <a:r>
                <a:rPr lang="en-US" altLang="en-US" sz="1000" b="1" dirty="0">
                  <a:latin typeface="Courier New" pitchFamily="49" charset="0"/>
                </a:rPr>
                <a:t>AVER:      1.3    64.4    14.8    19.1    n.d.    n.d.    n.d.    n.d.     .35    .098    n.d.    n.d.  100.05</a:t>
              </a:r>
            </a:p>
            <a:p>
              <a:r>
                <a:rPr lang="en-US" altLang="en-US" sz="1000" b="1" dirty="0">
                  <a:latin typeface="Courier New" pitchFamily="49" charset="0"/>
                </a:rPr>
                <a:t>SDEV:     .080    .214    .685    .075    .011    .031    .009    .011    .104    .025    .025    .030    .589</a:t>
              </a:r>
            </a:p>
            <a:p>
              <a:r>
                <a:rPr lang="en-US" altLang="en-US" sz="1000" b="1" dirty="0">
                  <a:latin typeface="Courier New" pitchFamily="49" charset="0"/>
                </a:rPr>
                <a:t>SERR:     .036    .096    .306    .033    .005    .014    .004    .005    .047    .011    .011    .013</a:t>
              </a:r>
            </a:p>
            <a:p>
              <a:r>
                <a:rPr lang="en-US" altLang="en-US" sz="1000" b="1" dirty="0">
                  <a:latin typeface="Courier New" pitchFamily="49" charset="0"/>
                </a:rPr>
                <a:t>%RSD:      6.1      .3     4.6      .4   693.7   165.8   301.0    56.2    29.6    25.9  -444.1   655.4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06" y="766464"/>
            <a:ext cx="4287846" cy="59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233" y="102320"/>
            <a:ext cx="4810932" cy="461665"/>
          </a:xfrm>
          <a:prstGeom prst="rect">
            <a:avLst/>
          </a:prstGeom>
          <a:noFill/>
        </p:spPr>
        <p:txBody>
          <a:bodyPr wrap="none" rtlCol="0">
            <a:spAutoFit/>
          </a:bodyPr>
          <a:lstStyle/>
          <a:p>
            <a:r>
              <a:rPr lang="en-US" dirty="0" smtClean="0"/>
              <a:t>Errors due to “unanalyzed” elements!</a:t>
            </a:r>
          </a:p>
        </p:txBody>
      </p:sp>
      <p:sp>
        <p:nvSpPr>
          <p:cNvPr id="4" name="Rectangle 3"/>
          <p:cNvSpPr/>
          <p:nvPr/>
        </p:nvSpPr>
        <p:spPr bwMode="auto">
          <a:xfrm flipV="1">
            <a:off x="4953000" y="5105400"/>
            <a:ext cx="3962400" cy="38100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178982" y="766464"/>
            <a:ext cx="4403337" cy="1323439"/>
          </a:xfrm>
          <a:prstGeom prst="rect">
            <a:avLst/>
          </a:prstGeom>
          <a:noFill/>
        </p:spPr>
        <p:txBody>
          <a:bodyPr wrap="square" rtlCol="0">
            <a:spAutoFit/>
          </a:bodyPr>
          <a:lstStyle/>
          <a:p>
            <a:r>
              <a:rPr lang="en-US" sz="2000" dirty="0" smtClean="0"/>
              <a:t>Examples:</a:t>
            </a:r>
          </a:p>
          <a:p>
            <a:endParaRPr lang="en-US" sz="2000" dirty="0"/>
          </a:p>
          <a:p>
            <a:pPr marL="342900" indent="-342900">
              <a:buFont typeface="Arial" panose="020B0604020202020204" pitchFamily="34" charset="0"/>
              <a:buChar char="•"/>
            </a:pPr>
            <a:r>
              <a:rPr lang="en-US" sz="2000" dirty="0" smtClean="0"/>
              <a:t>Excess oxygen when ferric iron is present</a:t>
            </a:r>
          </a:p>
        </p:txBody>
      </p:sp>
      <p:sp>
        <p:nvSpPr>
          <p:cNvPr id="5" name="TextBox 4"/>
          <p:cNvSpPr txBox="1"/>
          <p:nvPr/>
        </p:nvSpPr>
        <p:spPr>
          <a:xfrm>
            <a:off x="178982" y="3212098"/>
            <a:ext cx="2707793"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Carbon in carbonates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Boron, lithium, etc.</a:t>
            </a:r>
            <a:endParaRPr lang="en-US" sz="2000" dirty="0"/>
          </a:p>
        </p:txBody>
      </p:sp>
      <p:sp>
        <p:nvSpPr>
          <p:cNvPr id="7" name="Rectangle 6"/>
          <p:cNvSpPr/>
          <p:nvPr/>
        </p:nvSpPr>
        <p:spPr>
          <a:xfrm>
            <a:off x="175438" y="2211802"/>
            <a:ext cx="4572000" cy="707886"/>
          </a:xfrm>
          <a:prstGeom prst="rect">
            <a:avLst/>
          </a:prstGeom>
        </p:spPr>
        <p:txBody>
          <a:bodyPr>
            <a:spAutoFit/>
          </a:bodyPr>
          <a:lstStyle/>
          <a:p>
            <a:pPr marL="342900" indent="-342900">
              <a:buFont typeface="Arial" panose="020B0604020202020204" pitchFamily="34" charset="0"/>
              <a:buChar char="•"/>
            </a:pPr>
            <a:r>
              <a:rPr lang="en-US" sz="2000" dirty="0"/>
              <a:t>When water </a:t>
            </a:r>
            <a:r>
              <a:rPr lang="en-US" sz="2000" dirty="0" smtClean="0"/>
              <a:t>or hydroxyl are </a:t>
            </a:r>
            <a:r>
              <a:rPr lang="en-US" sz="2000" dirty="0"/>
              <a:t>present in minerals and glasses</a:t>
            </a:r>
          </a:p>
        </p:txBody>
      </p:sp>
      <p:sp>
        <p:nvSpPr>
          <p:cNvPr id="11" name="Rectangle 10"/>
          <p:cNvSpPr/>
          <p:nvPr/>
        </p:nvSpPr>
        <p:spPr bwMode="auto">
          <a:xfrm flipV="1">
            <a:off x="4953000" y="4306640"/>
            <a:ext cx="3962400" cy="79876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nvGrpSpPr>
          <p:cNvPr id="9" name="Group 8"/>
          <p:cNvGrpSpPr/>
          <p:nvPr/>
        </p:nvGrpSpPr>
        <p:grpSpPr>
          <a:xfrm>
            <a:off x="914400" y="5432298"/>
            <a:ext cx="7335838" cy="1273301"/>
            <a:chOff x="914400" y="5432298"/>
            <a:chExt cx="7335838" cy="1273301"/>
          </a:xfrm>
        </p:grpSpPr>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09297"/>
              <a:ext cx="7335838" cy="99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14400" y="5432298"/>
              <a:ext cx="1500732" cy="276999"/>
            </a:xfrm>
            <a:prstGeom prst="rect">
              <a:avLst/>
            </a:prstGeom>
            <a:noFill/>
          </p:spPr>
          <p:txBody>
            <a:bodyPr wrap="none" rtlCol="0">
              <a:spAutoFit/>
            </a:bodyPr>
            <a:lstStyle/>
            <a:p>
              <a:r>
                <a:rPr lang="en-US" sz="1200" dirty="0" smtClean="0"/>
                <a:t>Fournelle et al., 2020</a:t>
              </a:r>
              <a:endParaRPr lang="en-US" sz="1200" dirty="0"/>
            </a:p>
          </p:txBody>
        </p:sp>
      </p:grpSp>
      <p:sp>
        <p:nvSpPr>
          <p:cNvPr id="6" name="Rectangle 5"/>
          <p:cNvSpPr/>
          <p:nvPr/>
        </p:nvSpPr>
        <p:spPr bwMode="auto">
          <a:xfrm flipV="1">
            <a:off x="990600" y="6477000"/>
            <a:ext cx="7259638" cy="228599"/>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nvGrpSpPr>
          <p:cNvPr id="12" name="Group 11"/>
          <p:cNvGrpSpPr/>
          <p:nvPr/>
        </p:nvGrpSpPr>
        <p:grpSpPr>
          <a:xfrm>
            <a:off x="4620419" y="581705"/>
            <a:ext cx="3934157" cy="3265182"/>
            <a:chOff x="4620419" y="581705"/>
            <a:chExt cx="3934157" cy="3265182"/>
          </a:xfrm>
        </p:grpSpPr>
        <p:pic>
          <p:nvPicPr>
            <p:cNvPr id="542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419" y="581705"/>
              <a:ext cx="3934157" cy="323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352003" y="3592971"/>
              <a:ext cx="1202573" cy="253916"/>
            </a:xfrm>
            <a:prstGeom prst="rect">
              <a:avLst/>
            </a:prstGeom>
            <a:noFill/>
          </p:spPr>
          <p:txBody>
            <a:bodyPr wrap="none" rtlCol="0">
              <a:spAutoFit/>
            </a:bodyPr>
            <a:lstStyle/>
            <a:p>
              <a:r>
                <a:rPr lang="en-US" sz="1050" dirty="0" smtClean="0"/>
                <a:t>Roman et al., 2006</a:t>
              </a:r>
              <a:endParaRPr lang="en-US" sz="1050" dirty="0"/>
            </a:p>
          </p:txBody>
        </p:sp>
      </p:grpSp>
    </p:spTree>
    <p:extLst>
      <p:ext uri="{BB962C8B-B14F-4D97-AF65-F5344CB8AC3E}">
        <p14:creationId xmlns:p14="http://schemas.microsoft.com/office/powerpoint/2010/main" val="32372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7" grpId="0"/>
      <p:bldP spid="11"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295275"/>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Summary: How to know if the EPMA results are “good”?</a:t>
            </a:r>
            <a:endParaRPr lang="en-US" altLang="en-US" dirty="0"/>
          </a:p>
        </p:txBody>
      </p:sp>
      <p:sp>
        <p:nvSpPr>
          <p:cNvPr id="49155" name="Text Box 3"/>
          <p:cNvSpPr txBox="1">
            <a:spLocks noChangeArrowheads="1"/>
          </p:cNvSpPr>
          <p:nvPr/>
        </p:nvSpPr>
        <p:spPr bwMode="auto">
          <a:xfrm>
            <a:off x="584200" y="990600"/>
            <a:ext cx="8026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There are only 2 tests to prove your results are “good” – actually, it is more correct to say that if your results can pass the test(s), then you know they are not necessarily bad analyses:</a:t>
            </a:r>
          </a:p>
          <a:p>
            <a:pPr>
              <a:spcBef>
                <a:spcPct val="50000"/>
              </a:spcBef>
              <a:buFontTx/>
              <a:buChar char="•"/>
            </a:pPr>
            <a:r>
              <a:rPr lang="en-US" altLang="en-US" sz="2000" dirty="0"/>
              <a:t> </a:t>
            </a:r>
            <a:r>
              <a:rPr lang="en-US" altLang="en-US" sz="2000" u="sng" dirty="0">
                <a:solidFill>
                  <a:srgbClr val="FF0000"/>
                </a:solidFill>
              </a:rPr>
              <a:t>100 </a:t>
            </a:r>
            <a:r>
              <a:rPr lang="en-US" altLang="en-US" sz="2000" u="sng" dirty="0" smtClean="0">
                <a:solidFill>
                  <a:srgbClr val="FF0000"/>
                </a:solidFill>
              </a:rPr>
              <a:t>wt.% </a:t>
            </a:r>
            <a:r>
              <a:rPr lang="en-US" altLang="en-US" sz="2000" u="sng" dirty="0">
                <a:solidFill>
                  <a:srgbClr val="FF0000"/>
                </a:solidFill>
              </a:rPr>
              <a:t>totals</a:t>
            </a:r>
            <a:r>
              <a:rPr lang="en-US" altLang="en-US" sz="2000" dirty="0"/>
              <a:t> </a:t>
            </a:r>
            <a:r>
              <a:rPr lang="en-US" altLang="en-US" sz="2000" dirty="0" smtClean="0"/>
              <a:t>(note: NOT </a:t>
            </a:r>
            <a:r>
              <a:rPr lang="en-US" altLang="en-US" sz="2000" dirty="0"/>
              <a:t>100 atomic % totals). </a:t>
            </a:r>
            <a:r>
              <a:rPr lang="en-US" altLang="en-US" sz="2000" dirty="0" smtClean="0"/>
              <a:t>Typically</a:t>
            </a:r>
            <a:r>
              <a:rPr lang="en-US" altLang="en-US" sz="2000" dirty="0"/>
              <a:t>, a range from 98.5 - 100.5 </a:t>
            </a:r>
            <a:r>
              <a:rPr lang="en-US" altLang="en-US" sz="2000" dirty="0" smtClean="0"/>
              <a:t>wt.% </a:t>
            </a:r>
            <a:r>
              <a:rPr lang="en-US" altLang="en-US" sz="2000" dirty="0"/>
              <a:t>for silicates, glasses and other compounds is considered “good”. It extends on the low side a little to </a:t>
            </a:r>
            <a:r>
              <a:rPr lang="en-US" altLang="en-US" sz="2000" dirty="0" smtClean="0"/>
              <a:t>accommodate </a:t>
            </a:r>
            <a:r>
              <a:rPr lang="en-US" altLang="en-US" sz="2000" dirty="0"/>
              <a:t>a small amount of </a:t>
            </a:r>
            <a:r>
              <a:rPr lang="en-US" altLang="en-US" sz="2000" dirty="0" smtClean="0"/>
              <a:t>minor/trace </a:t>
            </a:r>
            <a:r>
              <a:rPr lang="en-US" altLang="en-US" sz="2000" dirty="0"/>
              <a:t>elements that are realistically present in most natural (earth) materials. These analyses typically “do oxygen by </a:t>
            </a:r>
            <a:r>
              <a:rPr lang="en-US" altLang="en-US" sz="2000" dirty="0" smtClean="0"/>
              <a:t>stoichiometry</a:t>
            </a:r>
            <a:r>
              <a:rPr lang="en-US" altLang="en-US" sz="2000" dirty="0"/>
              <a:t>” which can introduce some undercounting where the Fe:O ratio has been set to a default of 1:1, and some the iron is ferric (Fe:O 2:3). So for spinels (e.g. Fe</a:t>
            </a:r>
            <a:r>
              <a:rPr lang="en-US" altLang="en-US" sz="2000" baseline="-25000" dirty="0"/>
              <a:t>3</a:t>
            </a:r>
            <a:r>
              <a:rPr lang="en-US" altLang="en-US" sz="2000" dirty="0"/>
              <a:t>O</a:t>
            </a:r>
            <a:r>
              <a:rPr lang="en-US" altLang="en-US" sz="2000" baseline="-25000" dirty="0"/>
              <a:t>4</a:t>
            </a:r>
            <a:r>
              <a:rPr lang="en-US" altLang="en-US" sz="2000" dirty="0"/>
              <a:t>), a perfectly good total could be 93wt</a:t>
            </a:r>
            <a:r>
              <a:rPr lang="en-US" altLang="en-US" sz="2000" dirty="0" smtClean="0"/>
              <a:t>%. </a:t>
            </a:r>
            <a:endParaRPr lang="en-US" altLang="en-US" sz="2000" dirty="0"/>
          </a:p>
          <a:p>
            <a:pPr>
              <a:spcBef>
                <a:spcPct val="50000"/>
              </a:spcBef>
              <a:buFontTx/>
              <a:buChar char="•"/>
            </a:pPr>
            <a:r>
              <a:rPr lang="en-US" altLang="en-US" sz="2000" dirty="0"/>
              <a:t> </a:t>
            </a:r>
            <a:r>
              <a:rPr lang="en-US" altLang="en-US" sz="2000" u="sng" dirty="0" smtClean="0">
                <a:solidFill>
                  <a:srgbClr val="FF0000"/>
                </a:solidFill>
              </a:rPr>
              <a:t>Stoichiometry</a:t>
            </a:r>
            <a:r>
              <a:rPr lang="en-US" altLang="en-US" sz="2000" dirty="0"/>
              <a:t>, if such a test is valid (e.g. the material is a line compound, or a mineral of a set </a:t>
            </a:r>
            <a:r>
              <a:rPr lang="en-US" altLang="en-US" sz="2000" dirty="0" smtClean="0"/>
              <a:t>stoichiometry</a:t>
            </a:r>
            <a:r>
              <a:rPr lang="en-US" alt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anim calcmode="lin" valueType="num">
                                      <p:cBhvr>
                                        <p:cTn id="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Effect transition="in" filter="fade">
                                      <p:cBhvr>
                                        <p:cTn id="14" dur="1000"/>
                                        <p:tgtEl>
                                          <p:spTgt spid="49155">
                                            <p:txEl>
                                              <p:pRg st="1" end="1"/>
                                            </p:txEl>
                                          </p:spTgt>
                                        </p:tgtEl>
                                      </p:cBhvr>
                                    </p:animEffect>
                                    <p:anim calcmode="lin" valueType="num">
                                      <p:cBhvr>
                                        <p:cTn id="15"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Effect transition="in" filter="fade">
                                      <p:cBhvr>
                                        <p:cTn id="21" dur="1000"/>
                                        <p:tgtEl>
                                          <p:spTgt spid="49155">
                                            <p:txEl>
                                              <p:pRg st="2" end="2"/>
                                            </p:txEl>
                                          </p:spTgt>
                                        </p:tgtEl>
                                      </p:cBhvr>
                                    </p:animEffect>
                                    <p:anim calcmode="lin" valueType="num">
                                      <p:cBhvr>
                                        <p:cTn id="22"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91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28900" y="1752600"/>
            <a:ext cx="4038600" cy="2657475"/>
          </a:xfrm>
          <a:prstGeom prst="rect">
            <a:avLst/>
          </a:prstGeom>
          <a:gradFill rotWithShape="0">
            <a:gsLst>
              <a:gs pos="0">
                <a:schemeClr val="accent3">
                  <a:lumMod val="85000"/>
                </a:schemeClr>
              </a:gs>
              <a:gs pos="100000">
                <a:srgbClr val="CCCCFF"/>
              </a:gs>
            </a:gsLst>
            <a:lin ang="5400000" scaled="1"/>
          </a:gradFill>
          <a:ln w="9525">
            <a:solidFill>
              <a:schemeClr val="tx1"/>
            </a:solidFill>
            <a:miter lim="800000"/>
            <a:headEnd/>
            <a:tailEnd/>
          </a:ln>
          <a:effec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endParaRPr lang="en-US" altLang="en-US" dirty="0"/>
          </a:p>
          <a:p>
            <a:pPr algn="ctr">
              <a:spcBef>
                <a:spcPct val="50000"/>
              </a:spcBef>
            </a:pPr>
            <a:r>
              <a:rPr lang="en-US" altLang="en-US" dirty="0"/>
              <a:t>These can be categorized into </a:t>
            </a:r>
          </a:p>
          <a:p>
            <a:pPr algn="ctr">
              <a:spcBef>
                <a:spcPct val="50000"/>
              </a:spcBef>
            </a:pPr>
            <a:r>
              <a:rPr lang="en-US" altLang="en-US" dirty="0"/>
              <a:t>“random” and </a:t>
            </a:r>
          </a:p>
          <a:p>
            <a:pPr algn="ctr">
              <a:spcBef>
                <a:spcPct val="50000"/>
              </a:spcBef>
            </a:pPr>
            <a:r>
              <a:rPr lang="en-US" altLang="en-US" dirty="0"/>
              <a:t>“systematic” errors.</a:t>
            </a:r>
          </a:p>
          <a:p>
            <a:pPr algn="ctr">
              <a:spcBef>
                <a:spcPct val="50000"/>
              </a:spcBef>
            </a:pP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76200" y="677392"/>
            <a:ext cx="3352800"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marL="285750" indent="-285750">
              <a:spcBef>
                <a:spcPct val="50000"/>
              </a:spcBef>
              <a:buFont typeface="Arial" panose="020B0604020202020204" pitchFamily="34" charset="0"/>
              <a:buChar char="•"/>
            </a:pPr>
            <a:r>
              <a:rPr lang="en-US" altLang="en-US" sz="1800" dirty="0" smtClean="0"/>
              <a:t>The </a:t>
            </a:r>
            <a:r>
              <a:rPr lang="en-US" altLang="en-US" sz="1800" dirty="0"/>
              <a:t>total is </a:t>
            </a:r>
            <a:r>
              <a:rPr lang="en-US" altLang="en-US" sz="1800" dirty="0" smtClean="0"/>
              <a:t>good, 100.6 wt.%</a:t>
            </a:r>
            <a:endParaRPr lang="en-US" altLang="en-US" sz="1800" dirty="0"/>
          </a:p>
          <a:p>
            <a:pPr marL="285750" indent="-285750">
              <a:spcBef>
                <a:spcPct val="50000"/>
              </a:spcBef>
              <a:buFont typeface="Arial" panose="020B0604020202020204" pitchFamily="34" charset="0"/>
              <a:buChar char="•"/>
            </a:pPr>
            <a:r>
              <a:rPr lang="en-US" altLang="en-US" sz="1800" dirty="0" smtClean="0"/>
              <a:t>The stoichiometry </a:t>
            </a:r>
            <a:r>
              <a:rPr lang="en-US" altLang="en-US" sz="1800" dirty="0"/>
              <a:t>is </a:t>
            </a:r>
            <a:r>
              <a:rPr lang="en-US" altLang="en-US" sz="1800" dirty="0" smtClean="0"/>
              <a:t>OK: with 3 </a:t>
            </a:r>
            <a:r>
              <a:rPr lang="en-US" altLang="en-US" sz="1800" smtClean="0"/>
              <a:t>oxygens specified, </a:t>
            </a:r>
            <a:r>
              <a:rPr lang="en-US" altLang="en-US" sz="1800" dirty="0"/>
              <a:t>there should be 1.00 Si atoms and we have .</a:t>
            </a:r>
            <a:r>
              <a:rPr lang="en-US" altLang="en-US" sz="1800" dirty="0" smtClean="0"/>
              <a:t>995</a:t>
            </a:r>
            <a:r>
              <a:rPr lang="en-US" altLang="en-US" sz="1800" dirty="0"/>
              <a:t>. The </a:t>
            </a:r>
            <a:r>
              <a:rPr lang="en-US" altLang="en-US" sz="1800" dirty="0" smtClean="0"/>
              <a:t>other </a:t>
            </a:r>
            <a:r>
              <a:rPr lang="en-US" altLang="en-US" sz="1800" dirty="0"/>
              <a:t>cations </a:t>
            </a:r>
            <a:r>
              <a:rPr lang="en-US" altLang="en-US" sz="1800" dirty="0" err="1" smtClean="0"/>
              <a:t>Mg+Ca+Fe</a:t>
            </a:r>
            <a:r>
              <a:rPr lang="en-US" altLang="en-US" sz="1800" dirty="0" smtClean="0"/>
              <a:t> </a:t>
            </a:r>
            <a:r>
              <a:rPr lang="en-US" altLang="en-US" sz="1800" dirty="0"/>
              <a:t>should be </a:t>
            </a:r>
            <a:r>
              <a:rPr lang="en-US" altLang="en-US" sz="1800" dirty="0" smtClean="0"/>
              <a:t>1.00, </a:t>
            </a:r>
            <a:r>
              <a:rPr lang="en-US" altLang="en-US" sz="1800" dirty="0"/>
              <a:t>and we have </a:t>
            </a:r>
            <a:r>
              <a:rPr lang="en-US" altLang="en-US" sz="1800" dirty="0" smtClean="0"/>
              <a:t>1.005.</a:t>
            </a:r>
            <a:endParaRPr lang="en-US" altLang="en-US" sz="1800" dirty="0"/>
          </a:p>
          <a:p>
            <a:pPr marL="285750" indent="-285750">
              <a:spcBef>
                <a:spcPct val="50000"/>
              </a:spcBef>
              <a:buFont typeface="Arial" panose="020B0604020202020204" pitchFamily="34" charset="0"/>
              <a:buChar char="•"/>
            </a:pPr>
            <a:r>
              <a:rPr lang="en-US" altLang="en-US" sz="1800" dirty="0"/>
              <a:t>The analysis is OK and could be published. If </a:t>
            </a:r>
            <a:r>
              <a:rPr lang="en-US" altLang="en-US" sz="1800" dirty="0" smtClean="0"/>
              <a:t>problems </a:t>
            </a:r>
            <a:r>
              <a:rPr lang="en-US" altLang="en-US" sz="1800" dirty="0"/>
              <a:t>were seen at the time of analysis, it might be useful to recheck the Si and Mg peak </a:t>
            </a:r>
            <a:r>
              <a:rPr lang="en-US" altLang="en-US" sz="1800" dirty="0" smtClean="0"/>
              <a:t>positions, </a:t>
            </a:r>
            <a:r>
              <a:rPr lang="en-US" altLang="en-US" sz="1800" dirty="0"/>
              <a:t>and </a:t>
            </a:r>
            <a:r>
              <a:rPr lang="en-US" altLang="en-US" sz="1800" dirty="0" smtClean="0"/>
              <a:t>re-acquire </a:t>
            </a:r>
            <a:r>
              <a:rPr lang="en-US" altLang="en-US" sz="1800" dirty="0"/>
              <a:t>standard counts for Si and Mg. </a:t>
            </a:r>
            <a:endParaRPr lang="en-US" altLang="en-US" sz="1800" dirty="0" smtClean="0"/>
          </a:p>
          <a:p>
            <a:pPr marL="285750" indent="-285750">
              <a:spcBef>
                <a:spcPct val="50000"/>
              </a:spcBef>
              <a:buFont typeface="Arial" panose="020B0604020202020204" pitchFamily="34" charset="0"/>
              <a:buChar char="•"/>
            </a:pPr>
            <a:r>
              <a:rPr lang="en-US" altLang="en-US" sz="1800" dirty="0" smtClean="0"/>
              <a:t>If </a:t>
            </a:r>
            <a:r>
              <a:rPr lang="en-US" altLang="en-US" sz="1800" dirty="0"/>
              <a:t>this were only seen after the fact, you could re-examine the standard counts and see if there are any obvious outliers </a:t>
            </a:r>
            <a:r>
              <a:rPr lang="en-US" altLang="en-US" sz="1800" dirty="0" smtClean="0"/>
              <a:t>(e.g., low </a:t>
            </a:r>
            <a:r>
              <a:rPr lang="en-US" altLang="en-US" sz="1800" dirty="0"/>
              <a:t>totals) </a:t>
            </a:r>
            <a:r>
              <a:rPr lang="en-US" altLang="en-US" sz="1800" dirty="0" smtClean="0"/>
              <a:t>that </a:t>
            </a:r>
            <a:r>
              <a:rPr lang="en-US" altLang="en-US" sz="1800" dirty="0"/>
              <a:t>could be </a:t>
            </a:r>
            <a:r>
              <a:rPr lang="en-US" altLang="en-US" sz="1800" dirty="0" smtClean="0"/>
              <a:t>*legitimately* </a:t>
            </a:r>
            <a:r>
              <a:rPr lang="en-US" altLang="en-US" sz="1800" dirty="0"/>
              <a:t>discarded</a:t>
            </a:r>
            <a:r>
              <a:rPr lang="en-US" altLang="en-US" sz="1800" dirty="0" smtClean="0"/>
              <a:t>.</a:t>
            </a:r>
            <a:endParaRPr lang="en-US" altLang="en-US" sz="1800"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691" y="761999"/>
            <a:ext cx="5383064" cy="263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228600" y="152400"/>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Example: how </a:t>
            </a:r>
            <a:r>
              <a:rPr lang="en-US" altLang="en-US" sz="2800" dirty="0"/>
              <a:t>to know if the EPMA results are “good”?</a:t>
            </a:r>
            <a:endParaRPr lang="en-US" altLang="en-US" dirty="0"/>
          </a:p>
        </p:txBody>
      </p:sp>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891" y="3632047"/>
            <a:ext cx="537671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44891" y="5181600"/>
            <a:ext cx="5363864" cy="1569660"/>
          </a:xfrm>
          <a:prstGeom prst="rect">
            <a:avLst/>
          </a:prstGeom>
          <a:noFill/>
        </p:spPr>
        <p:txBody>
          <a:bodyPr wrap="square" rtlCol="0">
            <a:spAutoFit/>
          </a:bodyPr>
          <a:lstStyle/>
          <a:p>
            <a:pPr algn="ctr"/>
            <a:r>
              <a:rPr lang="en-US" b="1" dirty="0" smtClean="0"/>
              <a:t>You cannot arbitrarily delete points with “high” totals!</a:t>
            </a:r>
          </a:p>
          <a:p>
            <a:pPr algn="ctr"/>
            <a:r>
              <a:rPr lang="en-US" b="1" dirty="0" smtClean="0"/>
              <a:t>High totals means you have something wrong that needs to be fixed!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anim calcmode="lin" valueType="num">
                                      <p:cBhvr>
                                        <p:cTn id="8"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79">
                                            <p:txEl>
                                              <p:pRg st="1" end="1"/>
                                            </p:txEl>
                                          </p:spTgt>
                                        </p:tgtEl>
                                        <p:attrNameLst>
                                          <p:attrName>style.visibility</p:attrName>
                                        </p:attrNameLst>
                                      </p:cBhvr>
                                      <p:to>
                                        <p:strVal val="visible"/>
                                      </p:to>
                                    </p:set>
                                    <p:animEffect transition="in" filter="fade">
                                      <p:cBhvr>
                                        <p:cTn id="14" dur="1000"/>
                                        <p:tgtEl>
                                          <p:spTgt spid="50179">
                                            <p:txEl>
                                              <p:pRg st="1" end="1"/>
                                            </p:txEl>
                                          </p:spTgt>
                                        </p:tgtEl>
                                      </p:cBhvr>
                                    </p:animEffect>
                                    <p:anim calcmode="lin" valueType="num">
                                      <p:cBhvr>
                                        <p:cTn id="15"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01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Effect transition="in" filter="fade">
                                      <p:cBhvr>
                                        <p:cTn id="21" dur="1000"/>
                                        <p:tgtEl>
                                          <p:spTgt spid="50179">
                                            <p:txEl>
                                              <p:pRg st="2" end="2"/>
                                            </p:txEl>
                                          </p:spTgt>
                                        </p:tgtEl>
                                      </p:cBhvr>
                                    </p:animEffect>
                                    <p:anim calcmode="lin" valueType="num">
                                      <p:cBhvr>
                                        <p:cTn id="22" dur="1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01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Effect transition="in" filter="fade">
                                      <p:cBhvr>
                                        <p:cTn id="28" dur="1000"/>
                                        <p:tgtEl>
                                          <p:spTgt spid="50179">
                                            <p:txEl>
                                              <p:pRg st="3" end="3"/>
                                            </p:txEl>
                                          </p:spTgt>
                                        </p:tgtEl>
                                      </p:cBhvr>
                                    </p:animEffect>
                                    <p:anim calcmode="lin" valueType="num">
                                      <p:cBhvr>
                                        <p:cTn id="29" dur="1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01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838200"/>
          </a:xfrm>
        </p:spPr>
        <p:txBody>
          <a:bodyPr/>
          <a:lstStyle/>
          <a:p>
            <a:r>
              <a:rPr lang="en-US" altLang="en-US" sz="3200" dirty="0" smtClean="0"/>
              <a:t>“Typical” Accuracy </a:t>
            </a:r>
            <a:br>
              <a:rPr lang="en-US" altLang="en-US" sz="3200" dirty="0" smtClean="0"/>
            </a:br>
            <a:r>
              <a:rPr lang="en-US" altLang="en-US" sz="3200" dirty="0" smtClean="0"/>
              <a:t>(if you do everything right)</a:t>
            </a:r>
            <a:endParaRPr lang="en-US" altLang="en-US" dirty="0" smtClean="0"/>
          </a:p>
        </p:txBody>
      </p:sp>
      <p:graphicFrame>
        <p:nvGraphicFramePr>
          <p:cNvPr id="51203" name="Object 3"/>
          <p:cNvGraphicFramePr>
            <a:graphicFrameLocks noChangeAspect="1"/>
          </p:cNvGraphicFramePr>
          <p:nvPr/>
        </p:nvGraphicFramePr>
        <p:xfrm>
          <a:off x="1524000" y="1066800"/>
          <a:ext cx="6024563" cy="5421313"/>
        </p:xfrm>
        <a:graphic>
          <a:graphicData uri="http://schemas.openxmlformats.org/presentationml/2006/ole">
            <mc:AlternateContent xmlns:mc="http://schemas.openxmlformats.org/markup-compatibility/2006">
              <mc:Choice xmlns:v="urn:schemas-microsoft-com:vml" Requires="v">
                <p:oleObj spid="_x0000_s51339" name="Document" r:id="rId4" imgW="5643372" imgH="5077968" progId="Word.Document.8">
                  <p:embed/>
                </p:oleObj>
              </mc:Choice>
              <mc:Fallback>
                <p:oleObj name="Document" r:id="rId4" imgW="5643372" imgH="507796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66800"/>
                        <a:ext cx="6024563" cy="5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bwMode="auto">
          <a:xfrm>
            <a:off x="1295400" y="2209800"/>
            <a:ext cx="6400800" cy="22860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1295400" y="3733800"/>
            <a:ext cx="6400800" cy="22860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1325628" y="4909547"/>
            <a:ext cx="6400800" cy="22860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1325628" y="6118671"/>
            <a:ext cx="6400800" cy="228600"/>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990600"/>
          </a:xfrm>
        </p:spPr>
        <p:txBody>
          <a:bodyPr/>
          <a:lstStyle/>
          <a:p>
            <a:r>
              <a:rPr lang="en-US" altLang="en-US" sz="4000" dirty="0" smtClean="0"/>
              <a:t>Evaluate Secondary Standards!</a:t>
            </a: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2462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191000" y="3200400"/>
            <a:ext cx="1932053" cy="2724329"/>
            <a:chOff x="4191000" y="3200400"/>
            <a:chExt cx="1932053" cy="2724329"/>
          </a:xfrm>
        </p:grpSpPr>
        <p:cxnSp>
          <p:nvCxnSpPr>
            <p:cNvPr id="3" name="Straight Arrow Connector 2"/>
            <p:cNvCxnSpPr/>
            <p:nvPr/>
          </p:nvCxnSpPr>
          <p:spPr bwMode="auto">
            <a:xfrm flipH="1">
              <a:off x="4191000" y="3200400"/>
              <a:ext cx="1371600" cy="190500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343400" y="4724400"/>
              <a:ext cx="1779653" cy="1200329"/>
            </a:xfrm>
            <a:prstGeom prst="rect">
              <a:avLst/>
            </a:prstGeom>
            <a:noFill/>
          </p:spPr>
          <p:txBody>
            <a:bodyPr wrap="none" rtlCol="0">
              <a:spAutoFit/>
            </a:bodyPr>
            <a:lstStyle/>
            <a:p>
              <a:pPr algn="ctr"/>
              <a:r>
                <a:rPr lang="en-US" dirty="0" smtClean="0">
                  <a:solidFill>
                    <a:srgbClr val="FF0000"/>
                  </a:solidFill>
                </a:rPr>
                <a:t>0.2 wt.%</a:t>
              </a:r>
            </a:p>
            <a:p>
              <a:pPr algn="ctr"/>
              <a:r>
                <a:rPr lang="en-US" dirty="0">
                  <a:solidFill>
                    <a:srgbClr val="FF0000"/>
                  </a:solidFill>
                </a:rPr>
                <a:t>i</a:t>
              </a:r>
              <a:r>
                <a:rPr lang="en-US" dirty="0" smtClean="0">
                  <a:solidFill>
                    <a:srgbClr val="FF0000"/>
                  </a:solidFill>
                </a:rPr>
                <a:t>s a 2.5% </a:t>
              </a:r>
            </a:p>
            <a:p>
              <a:pPr algn="ctr"/>
              <a:r>
                <a:rPr lang="en-US" dirty="0" smtClean="0">
                  <a:solidFill>
                    <a:srgbClr val="FF0000"/>
                  </a:solidFill>
                </a:rPr>
                <a:t>relative error</a:t>
              </a:r>
              <a:endParaRPr lang="en-US" dirty="0">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52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4000" kern="0" dirty="0" smtClean="0"/>
              <a:t>Conclusion: high accuracy/high precision is possible in EPMA!</a:t>
            </a:r>
          </a:p>
        </p:txBody>
      </p:sp>
      <p:sp>
        <p:nvSpPr>
          <p:cNvPr id="3" name="TextBox 2"/>
          <p:cNvSpPr txBox="1"/>
          <p:nvPr/>
        </p:nvSpPr>
        <p:spPr>
          <a:xfrm>
            <a:off x="381000" y="1676400"/>
            <a:ext cx="83820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Perform dead time calibrations every few years or so (Si Ka on Si metal for TAP and PET, Ti Ka on Ti metal for PET/LiF.</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Obtain accurate primary/secondary standards, high purity synthetic materials (on going FIGMAS global effort)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Check backgrounds for interferences (on and off-peak), consider MAN background corrections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Include all unanalyzed elements in the matrix correction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Perform replicate analyses for precision statistics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Perform blank correction for trace elements (Donovan et al., 2011)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Check for secondary boundary fluorescence (CalcZAF/Standard)</a:t>
            </a:r>
            <a:endParaRPr lang="en-US" sz="2000" dirty="0"/>
          </a:p>
        </p:txBody>
      </p:sp>
    </p:spTree>
    <p:extLst>
      <p:ext uri="{BB962C8B-B14F-4D97-AF65-F5344CB8AC3E}">
        <p14:creationId xmlns:p14="http://schemas.microsoft.com/office/powerpoint/2010/main" val="16611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352800" y="228600"/>
            <a:ext cx="2590800" cy="381000"/>
          </a:xfrm>
        </p:spPr>
        <p:txBody>
          <a:bodyPr/>
          <a:lstStyle/>
          <a:p>
            <a:r>
              <a:rPr lang="en-US" altLang="en-US" sz="2800" dirty="0" smtClean="0"/>
              <a:t>Random Errors</a:t>
            </a:r>
            <a:endParaRPr lang="en-US" altLang="en-US" dirty="0" smtClean="0"/>
          </a:p>
        </p:txBody>
      </p:sp>
      <p:sp>
        <p:nvSpPr>
          <p:cNvPr id="7171" name="Text Box 3"/>
          <p:cNvSpPr txBox="1">
            <a:spLocks noChangeArrowheads="1"/>
          </p:cNvSpPr>
          <p:nvPr/>
        </p:nvSpPr>
        <p:spPr bwMode="auto">
          <a:xfrm>
            <a:off x="304800" y="1371600"/>
            <a:ext cx="8686800" cy="427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marL="342900" indent="-342900">
              <a:lnSpc>
                <a:spcPct val="150000"/>
              </a:lnSpc>
              <a:spcBef>
                <a:spcPct val="50000"/>
              </a:spcBef>
              <a:buFont typeface="Arial" panose="020B0604020202020204" pitchFamily="34" charset="0"/>
              <a:buChar char="•"/>
            </a:pPr>
            <a:r>
              <a:rPr lang="en-US" altLang="en-US" dirty="0"/>
              <a:t>random nature of x-ray generation and emission</a:t>
            </a:r>
          </a:p>
          <a:p>
            <a:pPr marL="342900" indent="-342900">
              <a:lnSpc>
                <a:spcPct val="150000"/>
              </a:lnSpc>
              <a:spcBef>
                <a:spcPct val="50000"/>
              </a:spcBef>
              <a:buFont typeface="Arial" panose="020B0604020202020204" pitchFamily="34" charset="0"/>
              <a:buChar char="•"/>
            </a:pPr>
            <a:r>
              <a:rPr lang="en-US" altLang="en-US" dirty="0"/>
              <a:t>instrumental (random) instability (e.g., spectro reproducibility)</a:t>
            </a:r>
          </a:p>
          <a:p>
            <a:pPr marL="342900" indent="-342900">
              <a:lnSpc>
                <a:spcPct val="150000"/>
              </a:lnSpc>
              <a:spcBef>
                <a:spcPct val="50000"/>
              </a:spcBef>
              <a:buFont typeface="Arial" panose="020B0604020202020204" pitchFamily="34" charset="0"/>
              <a:buChar char="•"/>
            </a:pPr>
            <a:r>
              <a:rPr lang="en-US" altLang="en-US" dirty="0"/>
              <a:t>operator inconsistency (e.g. inconsistent optical stage focus)</a:t>
            </a:r>
          </a:p>
          <a:p>
            <a:pPr marL="342900" indent="-342900">
              <a:lnSpc>
                <a:spcPct val="150000"/>
              </a:lnSpc>
              <a:spcBef>
                <a:spcPct val="50000"/>
              </a:spcBef>
              <a:buFont typeface="Arial" panose="020B0604020202020204" pitchFamily="34" charset="0"/>
              <a:buChar char="•"/>
            </a:pPr>
            <a:r>
              <a:rPr lang="en-US" altLang="en-US" dirty="0"/>
              <a:t>sample surface roughness</a:t>
            </a:r>
          </a:p>
          <a:p>
            <a:pPr marL="342900" indent="-342900">
              <a:lnSpc>
                <a:spcPct val="150000"/>
              </a:lnSpc>
              <a:spcBef>
                <a:spcPct val="50000"/>
              </a:spcBef>
              <a:buFont typeface="Arial" panose="020B0604020202020204" pitchFamily="34" charset="0"/>
              <a:buChar char="•"/>
            </a:pPr>
            <a:r>
              <a:rPr lang="en-US" altLang="en-US" dirty="0"/>
              <a:t>interaction volume intersecting two (or more) phases</a:t>
            </a:r>
          </a:p>
          <a:p>
            <a:pPr marL="342900" indent="-342900">
              <a:lnSpc>
                <a:spcPct val="150000"/>
              </a:lnSpc>
              <a:spcBef>
                <a:spcPct val="50000"/>
              </a:spcBef>
              <a:buFont typeface="Arial" panose="020B0604020202020204" pitchFamily="34" charset="0"/>
              <a:buChar char="•"/>
            </a:pPr>
            <a:r>
              <a:rPr lang="en-US" altLang="en-US" dirty="0"/>
              <a:t>secondary fluorescence from hidden (below surface) </a:t>
            </a:r>
            <a:r>
              <a:rPr lang="en-US" altLang="en-US" dirty="0" smtClean="0"/>
              <a:t>phases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057400" y="68262"/>
            <a:ext cx="4343400" cy="465138"/>
          </a:xfrm>
        </p:spPr>
        <p:txBody>
          <a:bodyPr/>
          <a:lstStyle/>
          <a:p>
            <a:r>
              <a:rPr lang="en-US" altLang="en-US" sz="2800" dirty="0" smtClean="0"/>
              <a:t>Systematic errors</a:t>
            </a:r>
            <a:endParaRPr lang="en-US" altLang="en-US" dirty="0" smtClean="0"/>
          </a:p>
        </p:txBody>
      </p:sp>
      <p:sp>
        <p:nvSpPr>
          <p:cNvPr id="3" name="TextBox 2"/>
          <p:cNvSpPr txBox="1"/>
          <p:nvPr/>
        </p:nvSpPr>
        <p:spPr>
          <a:xfrm>
            <a:off x="301256" y="533400"/>
            <a:ext cx="8686800" cy="6247864"/>
          </a:xfrm>
          <a:prstGeom prst="rect">
            <a:avLst/>
          </a:prstGeom>
          <a:noFill/>
        </p:spPr>
        <p:txBody>
          <a:bodyPr wrap="square" rtlCol="0">
            <a:spAutoFit/>
          </a:bodyPr>
          <a:lstStyle/>
          <a:p>
            <a:pPr marL="342900" indent="-342900">
              <a:buFont typeface="Arial" panose="020B0604020202020204" pitchFamily="34" charset="0"/>
              <a:buChar char="•"/>
            </a:pPr>
            <a:r>
              <a:rPr lang="en-US" sz="2000" dirty="0"/>
              <a:t>incorrect values for composition of standards </a:t>
            </a:r>
            <a:endParaRPr lang="en-US" sz="2000" dirty="0" smtClean="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instrumental instability (temperature effect on crystal 2d, stage Z drift as it heats up</a:t>
            </a:r>
            <a:r>
              <a:rPr lang="en-US" sz="20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inappropriate matrix corrections, </a:t>
            </a:r>
            <a:r>
              <a:rPr lang="en-US" sz="2000" dirty="0" smtClean="0"/>
              <a:t>“unanalyzed” </a:t>
            </a:r>
            <a:r>
              <a:rPr lang="en-US" sz="2000" dirty="0"/>
              <a:t>(missing) </a:t>
            </a:r>
            <a:r>
              <a:rPr lang="en-US" sz="2000" dirty="0" smtClean="0"/>
              <a:t>elements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poor electrical ground of standard and/or </a:t>
            </a:r>
            <a:r>
              <a:rPr lang="en-US" sz="2000" dirty="0" smtClean="0"/>
              <a:t>unknown</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carbon coat variation (2 effects- one for soft x-ray, another for hard x-rays</a:t>
            </a:r>
            <a:r>
              <a:rPr lang="en-US" sz="20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beam change/damage to unknown (e.g. TDI effects for Na, K in glass</a:t>
            </a:r>
            <a:r>
              <a:rPr lang="en-US" sz="20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difference in peak shape/position for light elements (standard vs unknown</a:t>
            </a:r>
            <a:r>
              <a:rPr lang="en-US" sz="20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on-peak or background (off-peak) spectral </a:t>
            </a:r>
            <a:r>
              <a:rPr lang="en-US" sz="2000" dirty="0" smtClean="0"/>
              <a:t>interferences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pulse height depression on standards, pulse height gain on </a:t>
            </a:r>
            <a:r>
              <a:rPr lang="en-US" sz="2000" dirty="0" smtClean="0"/>
              <a:t>traces, </a:t>
            </a:r>
            <a:r>
              <a:rPr lang="en-US" sz="2000" b="1" dirty="0" smtClean="0"/>
              <a:t>dead time calibrations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fluorescence across observed phase boundaries (e.g. diffusion couple</a:t>
            </a:r>
            <a:r>
              <a:rPr lang="en-US" sz="20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000" dirty="0"/>
              <a:t>inaccurate calibration of accelerating </a:t>
            </a:r>
            <a:r>
              <a:rPr lang="en-US" sz="2000" dirty="0" smtClean="0"/>
              <a:t>voltage (use Duane-Hunt limit)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1000"/>
                                        <p:tgtEl>
                                          <p:spTgt spid="3">
                                            <p:txEl>
                                              <p:pRg st="16" end="16"/>
                                            </p:txEl>
                                          </p:spTgt>
                                        </p:tgtEl>
                                      </p:cBhvr>
                                    </p:animEffect>
                                    <p:anim calcmode="lin" valueType="num">
                                      <p:cBhvr>
                                        <p:cTn id="6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8" end="18"/>
                                            </p:txEl>
                                          </p:spTgt>
                                        </p:tgtEl>
                                        <p:attrNameLst>
                                          <p:attrName>style.visibility</p:attrName>
                                        </p:attrNameLst>
                                      </p:cBhvr>
                                      <p:to>
                                        <p:strVal val="visible"/>
                                      </p:to>
                                    </p:set>
                                    <p:animEffect transition="in" filter="fade">
                                      <p:cBhvr>
                                        <p:cTn id="70" dur="1000"/>
                                        <p:tgtEl>
                                          <p:spTgt spid="3">
                                            <p:txEl>
                                              <p:pRg st="18" end="18"/>
                                            </p:txEl>
                                          </p:spTgt>
                                        </p:tgtEl>
                                      </p:cBhvr>
                                    </p:animEffect>
                                    <p:anim calcmode="lin" valueType="num">
                                      <p:cBhvr>
                                        <p:cTn id="71"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20" end="20"/>
                                            </p:txEl>
                                          </p:spTgt>
                                        </p:tgtEl>
                                        <p:attrNameLst>
                                          <p:attrName>style.visibility</p:attrName>
                                        </p:attrNameLst>
                                      </p:cBhvr>
                                      <p:to>
                                        <p:strVal val="visible"/>
                                      </p:to>
                                    </p:set>
                                    <p:animEffect transition="in" filter="fade">
                                      <p:cBhvr>
                                        <p:cTn id="77" dur="1000"/>
                                        <p:tgtEl>
                                          <p:spTgt spid="3">
                                            <p:txEl>
                                              <p:pRg st="20" end="20"/>
                                            </p:txEl>
                                          </p:spTgt>
                                        </p:tgtEl>
                                      </p:cBhvr>
                                    </p:animEffect>
                                    <p:anim calcmode="lin" valueType="num">
                                      <p:cBhvr>
                                        <p:cTn id="7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31938" y="277813"/>
            <a:ext cx="6257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800" dirty="0"/>
              <a:t>Precision and Accuracy in Error Analysis </a:t>
            </a:r>
            <a:endParaRPr lang="en-US" altLang="en-US" dirty="0"/>
          </a:p>
        </p:txBody>
      </p:sp>
      <p:sp>
        <p:nvSpPr>
          <p:cNvPr id="9219" name="Text Box 3"/>
          <p:cNvSpPr txBox="1">
            <a:spLocks noChangeArrowheads="1"/>
          </p:cNvSpPr>
          <p:nvPr/>
        </p:nvSpPr>
        <p:spPr bwMode="auto">
          <a:xfrm>
            <a:off x="566738" y="923925"/>
            <a:ext cx="8229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u="sng" dirty="0"/>
              <a:t>Precision</a:t>
            </a:r>
            <a:r>
              <a:rPr lang="en-US" altLang="en-US" dirty="0"/>
              <a:t> refers to the reproducibility of the counts – and thus the ability to be able to compare compositions, whether within a sample, or between samples, or between analytical sessions. It is directly tied to counting statistics. It is a </a:t>
            </a:r>
            <a:r>
              <a:rPr lang="en-US" altLang="en-US" u="sng" dirty="0"/>
              <a:t>relative</a:t>
            </a:r>
            <a:r>
              <a:rPr lang="en-US" altLang="en-US" dirty="0"/>
              <a:t> description.</a:t>
            </a:r>
          </a:p>
          <a:p>
            <a:pPr>
              <a:spcBef>
                <a:spcPct val="50000"/>
              </a:spcBef>
            </a:pPr>
            <a:r>
              <a:rPr lang="en-US" altLang="en-US" u="sng" dirty="0"/>
              <a:t>Accuracy</a:t>
            </a:r>
            <a:r>
              <a:rPr lang="en-US" altLang="en-US" dirty="0"/>
              <a:t> refers the “truth” of the analysis, and is directly tied to the standards used and the matrix correction applied to the raw data, as well most of the other variables listed previously that could affect the X-ray intensities (background and peak interferences, beam damage, </a:t>
            </a:r>
            <a:r>
              <a:rPr lang="en-US" altLang="en-US" dirty="0" smtClean="0"/>
              <a:t>etc.). </a:t>
            </a:r>
            <a:r>
              <a:rPr lang="en-US" altLang="en-US" dirty="0"/>
              <a:t>It is an </a:t>
            </a:r>
            <a:r>
              <a:rPr lang="en-US" altLang="en-US" u="sng" dirty="0"/>
              <a:t>absolute</a:t>
            </a:r>
            <a:r>
              <a:rPr lang="en-US" altLang="en-US" dirty="0"/>
              <a:t> description.</a:t>
            </a:r>
          </a:p>
          <a:p>
            <a:pPr>
              <a:spcBef>
                <a:spcPct val="50000"/>
              </a:spcBef>
            </a:pPr>
            <a:r>
              <a:rPr lang="en-US" altLang="en-US" dirty="0"/>
              <a:t>EPMA quantitative error analysis is a combination of both, the first being very easy to </a:t>
            </a:r>
            <a:r>
              <a:rPr lang="en-US" altLang="en-US" dirty="0" smtClean="0"/>
              <a:t>characterize, </a:t>
            </a:r>
            <a:r>
              <a:rPr lang="en-US" altLang="en-US" dirty="0"/>
              <a:t>the later more difficult. Precision for major elements could easily be &lt;1%, but when combined with accuracy,  total EPMA error probably 1-2% in the best cases (for major elements).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333625" y="301625"/>
            <a:ext cx="4157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3200" dirty="0"/>
              <a:t>Precision and Accuracy</a:t>
            </a:r>
            <a:r>
              <a:rPr lang="en-US" altLang="en-US" sz="2800" dirty="0"/>
              <a:t> </a:t>
            </a:r>
            <a:endParaRPr lang="en-US" altLang="en-US" dirty="0"/>
          </a:p>
        </p:txBody>
      </p:sp>
      <p:grpSp>
        <p:nvGrpSpPr>
          <p:cNvPr id="10243" name="Group 3"/>
          <p:cNvGrpSpPr>
            <a:grpSpLocks/>
          </p:cNvGrpSpPr>
          <p:nvPr/>
        </p:nvGrpSpPr>
        <p:grpSpPr bwMode="auto">
          <a:xfrm>
            <a:off x="2406650" y="1836738"/>
            <a:ext cx="1981200" cy="1981200"/>
            <a:chOff x="1516" y="1157"/>
            <a:chExt cx="1248" cy="1248"/>
          </a:xfrm>
        </p:grpSpPr>
        <p:grpSp>
          <p:nvGrpSpPr>
            <p:cNvPr id="10284" name="Group 4"/>
            <p:cNvGrpSpPr>
              <a:grpSpLocks/>
            </p:cNvGrpSpPr>
            <p:nvPr/>
          </p:nvGrpSpPr>
          <p:grpSpPr bwMode="auto">
            <a:xfrm>
              <a:off x="1516" y="1157"/>
              <a:ext cx="1248" cy="1248"/>
              <a:chOff x="1248" y="912"/>
              <a:chExt cx="1248" cy="1248"/>
            </a:xfrm>
          </p:grpSpPr>
          <p:sp>
            <p:nvSpPr>
              <p:cNvPr id="10290" name="Oval 5"/>
              <p:cNvSpPr>
                <a:spLocks noChangeArrowheads="1"/>
              </p:cNvSpPr>
              <p:nvPr/>
            </p:nvSpPr>
            <p:spPr bwMode="auto">
              <a:xfrm>
                <a:off x="1248" y="912"/>
                <a:ext cx="1248" cy="12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91" name="Oval 6"/>
              <p:cNvSpPr>
                <a:spLocks noChangeArrowheads="1"/>
              </p:cNvSpPr>
              <p:nvPr/>
            </p:nvSpPr>
            <p:spPr bwMode="auto">
              <a:xfrm>
                <a:off x="1408" y="1088"/>
                <a:ext cx="926" cy="921"/>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92" name="Oval 7"/>
              <p:cNvSpPr>
                <a:spLocks noChangeArrowheads="1"/>
              </p:cNvSpPr>
              <p:nvPr/>
            </p:nvSpPr>
            <p:spPr bwMode="auto">
              <a:xfrm>
                <a:off x="1580" y="1263"/>
                <a:ext cx="576" cy="576"/>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93" name="Oval 8"/>
              <p:cNvSpPr>
                <a:spLocks noChangeArrowheads="1"/>
              </p:cNvSpPr>
              <p:nvPr/>
            </p:nvSpPr>
            <p:spPr bwMode="auto">
              <a:xfrm>
                <a:off x="1742" y="1428"/>
                <a:ext cx="262" cy="269"/>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94" name="Oval 9"/>
              <p:cNvSpPr>
                <a:spLocks noChangeArrowheads="1"/>
              </p:cNvSpPr>
              <p:nvPr/>
            </p:nvSpPr>
            <p:spPr bwMode="auto">
              <a:xfrm>
                <a:off x="1826" y="1518"/>
                <a:ext cx="97"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sp>
          <p:nvSpPr>
            <p:cNvPr id="10285" name="Oval 10"/>
            <p:cNvSpPr>
              <a:spLocks noChangeArrowheads="1"/>
            </p:cNvSpPr>
            <p:nvPr/>
          </p:nvSpPr>
          <p:spPr bwMode="auto">
            <a:xfrm>
              <a:off x="1832" y="157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6" name="Oval 11"/>
            <p:cNvSpPr>
              <a:spLocks noChangeArrowheads="1"/>
            </p:cNvSpPr>
            <p:nvPr/>
          </p:nvSpPr>
          <p:spPr bwMode="auto">
            <a:xfrm>
              <a:off x="2055" y="1173"/>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7" name="Oval 12"/>
            <p:cNvSpPr>
              <a:spLocks noChangeArrowheads="1"/>
            </p:cNvSpPr>
            <p:nvPr/>
          </p:nvSpPr>
          <p:spPr bwMode="auto">
            <a:xfrm>
              <a:off x="1628" y="1815"/>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8" name="Oval 13"/>
            <p:cNvSpPr>
              <a:spLocks noChangeArrowheads="1"/>
            </p:cNvSpPr>
            <p:nvPr/>
          </p:nvSpPr>
          <p:spPr bwMode="auto">
            <a:xfrm>
              <a:off x="1559" y="1477"/>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9" name="Oval 14"/>
            <p:cNvSpPr>
              <a:spLocks noChangeArrowheads="1"/>
            </p:cNvSpPr>
            <p:nvPr/>
          </p:nvSpPr>
          <p:spPr bwMode="auto">
            <a:xfrm>
              <a:off x="2591" y="1763"/>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sp>
        <p:nvSpPr>
          <p:cNvPr id="10244" name="Text Box 15"/>
          <p:cNvSpPr txBox="1">
            <a:spLocks noChangeArrowheads="1"/>
          </p:cNvSpPr>
          <p:nvPr/>
        </p:nvSpPr>
        <p:spPr bwMode="auto">
          <a:xfrm>
            <a:off x="2338388" y="1220788"/>
            <a:ext cx="2224087"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dirty="0"/>
              <a:t>Low Precision</a:t>
            </a:r>
          </a:p>
        </p:txBody>
      </p:sp>
      <p:sp>
        <p:nvSpPr>
          <p:cNvPr id="10245" name="Text Box 16"/>
          <p:cNvSpPr txBox="1">
            <a:spLocks noChangeArrowheads="1"/>
          </p:cNvSpPr>
          <p:nvPr/>
        </p:nvSpPr>
        <p:spPr bwMode="auto">
          <a:xfrm>
            <a:off x="4900613" y="1219200"/>
            <a:ext cx="2224087"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dirty="0"/>
              <a:t>High  Precision</a:t>
            </a:r>
          </a:p>
        </p:txBody>
      </p:sp>
      <p:sp>
        <p:nvSpPr>
          <p:cNvPr id="10246" name="Text Box 17"/>
          <p:cNvSpPr txBox="1">
            <a:spLocks noChangeArrowheads="1"/>
          </p:cNvSpPr>
          <p:nvPr/>
        </p:nvSpPr>
        <p:spPr bwMode="auto">
          <a:xfrm>
            <a:off x="808038" y="2374900"/>
            <a:ext cx="1517650" cy="822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dirty="0"/>
              <a:t>Low Accuracy</a:t>
            </a:r>
          </a:p>
        </p:txBody>
      </p:sp>
      <p:sp>
        <p:nvSpPr>
          <p:cNvPr id="10247" name="Text Box 18"/>
          <p:cNvSpPr txBox="1">
            <a:spLocks noChangeArrowheads="1"/>
          </p:cNvSpPr>
          <p:nvPr/>
        </p:nvSpPr>
        <p:spPr bwMode="auto">
          <a:xfrm>
            <a:off x="822325" y="4841875"/>
            <a:ext cx="1517650" cy="822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dirty="0"/>
              <a:t>High Accuracy</a:t>
            </a:r>
          </a:p>
        </p:txBody>
      </p:sp>
      <p:grpSp>
        <p:nvGrpSpPr>
          <p:cNvPr id="10248" name="Group 19"/>
          <p:cNvGrpSpPr>
            <a:grpSpLocks/>
          </p:cNvGrpSpPr>
          <p:nvPr/>
        </p:nvGrpSpPr>
        <p:grpSpPr bwMode="auto">
          <a:xfrm>
            <a:off x="5067300" y="1744663"/>
            <a:ext cx="1981200" cy="1981200"/>
            <a:chOff x="3192" y="1099"/>
            <a:chExt cx="1248" cy="1248"/>
          </a:xfrm>
        </p:grpSpPr>
        <p:grpSp>
          <p:nvGrpSpPr>
            <p:cNvPr id="10273" name="Group 20"/>
            <p:cNvGrpSpPr>
              <a:grpSpLocks/>
            </p:cNvGrpSpPr>
            <p:nvPr/>
          </p:nvGrpSpPr>
          <p:grpSpPr bwMode="auto">
            <a:xfrm>
              <a:off x="3192" y="1099"/>
              <a:ext cx="1248" cy="1248"/>
              <a:chOff x="1248" y="912"/>
              <a:chExt cx="1248" cy="1248"/>
            </a:xfrm>
          </p:grpSpPr>
          <p:sp>
            <p:nvSpPr>
              <p:cNvPr id="10279" name="Oval 21"/>
              <p:cNvSpPr>
                <a:spLocks noChangeArrowheads="1"/>
              </p:cNvSpPr>
              <p:nvPr/>
            </p:nvSpPr>
            <p:spPr bwMode="auto">
              <a:xfrm>
                <a:off x="1248" y="912"/>
                <a:ext cx="1248" cy="12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0" name="Oval 22"/>
              <p:cNvSpPr>
                <a:spLocks noChangeArrowheads="1"/>
              </p:cNvSpPr>
              <p:nvPr/>
            </p:nvSpPr>
            <p:spPr bwMode="auto">
              <a:xfrm>
                <a:off x="1408" y="1088"/>
                <a:ext cx="926" cy="921"/>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1" name="Oval 23"/>
              <p:cNvSpPr>
                <a:spLocks noChangeArrowheads="1"/>
              </p:cNvSpPr>
              <p:nvPr/>
            </p:nvSpPr>
            <p:spPr bwMode="auto">
              <a:xfrm>
                <a:off x="1580" y="1263"/>
                <a:ext cx="576" cy="576"/>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2" name="Oval 24"/>
              <p:cNvSpPr>
                <a:spLocks noChangeArrowheads="1"/>
              </p:cNvSpPr>
              <p:nvPr/>
            </p:nvSpPr>
            <p:spPr bwMode="auto">
              <a:xfrm>
                <a:off x="1742" y="1428"/>
                <a:ext cx="262" cy="269"/>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83" name="Oval 25"/>
              <p:cNvSpPr>
                <a:spLocks noChangeArrowheads="1"/>
              </p:cNvSpPr>
              <p:nvPr/>
            </p:nvSpPr>
            <p:spPr bwMode="auto">
              <a:xfrm>
                <a:off x="1826" y="1518"/>
                <a:ext cx="97"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sp>
          <p:nvSpPr>
            <p:cNvPr id="10274" name="Oval 26"/>
            <p:cNvSpPr>
              <a:spLocks noChangeArrowheads="1"/>
            </p:cNvSpPr>
            <p:nvPr/>
          </p:nvSpPr>
          <p:spPr bwMode="auto">
            <a:xfrm>
              <a:off x="3541" y="13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5" name="Oval 27"/>
            <p:cNvSpPr>
              <a:spLocks noChangeArrowheads="1"/>
            </p:cNvSpPr>
            <p:nvPr/>
          </p:nvSpPr>
          <p:spPr bwMode="auto">
            <a:xfrm>
              <a:off x="3614" y="1387"/>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6" name="Oval 28"/>
            <p:cNvSpPr>
              <a:spLocks noChangeArrowheads="1"/>
            </p:cNvSpPr>
            <p:nvPr/>
          </p:nvSpPr>
          <p:spPr bwMode="auto">
            <a:xfrm>
              <a:off x="3502" y="1416"/>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7" name="Oval 29"/>
            <p:cNvSpPr>
              <a:spLocks noChangeArrowheads="1"/>
            </p:cNvSpPr>
            <p:nvPr/>
          </p:nvSpPr>
          <p:spPr bwMode="auto">
            <a:xfrm>
              <a:off x="3687" y="1325"/>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8" name="Oval 30"/>
            <p:cNvSpPr>
              <a:spLocks noChangeArrowheads="1"/>
            </p:cNvSpPr>
            <p:nvPr/>
          </p:nvSpPr>
          <p:spPr bwMode="auto">
            <a:xfrm>
              <a:off x="3605" y="148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grpSp>
        <p:nvGrpSpPr>
          <p:cNvPr id="10249" name="Group 31"/>
          <p:cNvGrpSpPr>
            <a:grpSpLocks/>
          </p:cNvGrpSpPr>
          <p:nvPr/>
        </p:nvGrpSpPr>
        <p:grpSpPr bwMode="auto">
          <a:xfrm>
            <a:off x="2438400" y="4298950"/>
            <a:ext cx="1981200" cy="1981200"/>
            <a:chOff x="1536" y="2708"/>
            <a:chExt cx="1248" cy="1248"/>
          </a:xfrm>
        </p:grpSpPr>
        <p:grpSp>
          <p:nvGrpSpPr>
            <p:cNvPr id="10262" name="Group 32"/>
            <p:cNvGrpSpPr>
              <a:grpSpLocks/>
            </p:cNvGrpSpPr>
            <p:nvPr/>
          </p:nvGrpSpPr>
          <p:grpSpPr bwMode="auto">
            <a:xfrm>
              <a:off x="1536" y="2708"/>
              <a:ext cx="1248" cy="1248"/>
              <a:chOff x="1248" y="912"/>
              <a:chExt cx="1248" cy="1248"/>
            </a:xfrm>
          </p:grpSpPr>
          <p:sp>
            <p:nvSpPr>
              <p:cNvPr id="10268" name="Oval 33"/>
              <p:cNvSpPr>
                <a:spLocks noChangeArrowheads="1"/>
              </p:cNvSpPr>
              <p:nvPr/>
            </p:nvSpPr>
            <p:spPr bwMode="auto">
              <a:xfrm>
                <a:off x="1248" y="912"/>
                <a:ext cx="1248" cy="12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9" name="Oval 34"/>
              <p:cNvSpPr>
                <a:spLocks noChangeArrowheads="1"/>
              </p:cNvSpPr>
              <p:nvPr/>
            </p:nvSpPr>
            <p:spPr bwMode="auto">
              <a:xfrm>
                <a:off x="1408" y="1088"/>
                <a:ext cx="926" cy="921"/>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0" name="Oval 35"/>
              <p:cNvSpPr>
                <a:spLocks noChangeArrowheads="1"/>
              </p:cNvSpPr>
              <p:nvPr/>
            </p:nvSpPr>
            <p:spPr bwMode="auto">
              <a:xfrm>
                <a:off x="1580" y="1263"/>
                <a:ext cx="576" cy="576"/>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1" name="Oval 36"/>
              <p:cNvSpPr>
                <a:spLocks noChangeArrowheads="1"/>
              </p:cNvSpPr>
              <p:nvPr/>
            </p:nvSpPr>
            <p:spPr bwMode="auto">
              <a:xfrm>
                <a:off x="1742" y="1428"/>
                <a:ext cx="262" cy="269"/>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72" name="Oval 37"/>
              <p:cNvSpPr>
                <a:spLocks noChangeArrowheads="1"/>
              </p:cNvSpPr>
              <p:nvPr/>
            </p:nvSpPr>
            <p:spPr bwMode="auto">
              <a:xfrm>
                <a:off x="1826" y="1518"/>
                <a:ext cx="97"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sp>
          <p:nvSpPr>
            <p:cNvPr id="10263" name="Oval 38"/>
            <p:cNvSpPr>
              <a:spLocks noChangeArrowheads="1"/>
            </p:cNvSpPr>
            <p:nvPr/>
          </p:nvSpPr>
          <p:spPr bwMode="auto">
            <a:xfrm>
              <a:off x="2134" y="304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4" name="Oval 39"/>
            <p:cNvSpPr>
              <a:spLocks noChangeArrowheads="1"/>
            </p:cNvSpPr>
            <p:nvPr/>
          </p:nvSpPr>
          <p:spPr bwMode="auto">
            <a:xfrm>
              <a:off x="2148" y="360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5" name="Oval 40"/>
            <p:cNvSpPr>
              <a:spLocks noChangeArrowheads="1"/>
            </p:cNvSpPr>
            <p:nvPr/>
          </p:nvSpPr>
          <p:spPr bwMode="auto">
            <a:xfrm>
              <a:off x="2370" y="330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6" name="Oval 41"/>
            <p:cNvSpPr>
              <a:spLocks noChangeArrowheads="1"/>
            </p:cNvSpPr>
            <p:nvPr/>
          </p:nvSpPr>
          <p:spPr bwMode="auto">
            <a:xfrm>
              <a:off x="1898" y="330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7" name="Oval 42"/>
            <p:cNvSpPr>
              <a:spLocks noChangeArrowheads="1"/>
            </p:cNvSpPr>
            <p:nvPr/>
          </p:nvSpPr>
          <p:spPr bwMode="auto">
            <a:xfrm>
              <a:off x="2166" y="3270"/>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grpSp>
        <p:nvGrpSpPr>
          <p:cNvPr id="10250" name="Group 43"/>
          <p:cNvGrpSpPr>
            <a:grpSpLocks/>
          </p:cNvGrpSpPr>
          <p:nvPr/>
        </p:nvGrpSpPr>
        <p:grpSpPr bwMode="auto">
          <a:xfrm>
            <a:off x="5065713" y="4273550"/>
            <a:ext cx="1981200" cy="1981200"/>
            <a:chOff x="3303" y="2727"/>
            <a:chExt cx="1248" cy="1248"/>
          </a:xfrm>
        </p:grpSpPr>
        <p:grpSp>
          <p:nvGrpSpPr>
            <p:cNvPr id="10251" name="Group 44"/>
            <p:cNvGrpSpPr>
              <a:grpSpLocks/>
            </p:cNvGrpSpPr>
            <p:nvPr/>
          </p:nvGrpSpPr>
          <p:grpSpPr bwMode="auto">
            <a:xfrm>
              <a:off x="3303" y="2727"/>
              <a:ext cx="1248" cy="1248"/>
              <a:chOff x="1248" y="912"/>
              <a:chExt cx="1248" cy="1248"/>
            </a:xfrm>
          </p:grpSpPr>
          <p:sp>
            <p:nvSpPr>
              <p:cNvPr id="10257" name="Oval 45"/>
              <p:cNvSpPr>
                <a:spLocks noChangeArrowheads="1"/>
              </p:cNvSpPr>
              <p:nvPr/>
            </p:nvSpPr>
            <p:spPr bwMode="auto">
              <a:xfrm>
                <a:off x="1248" y="912"/>
                <a:ext cx="1248" cy="12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58" name="Oval 46"/>
              <p:cNvSpPr>
                <a:spLocks noChangeArrowheads="1"/>
              </p:cNvSpPr>
              <p:nvPr/>
            </p:nvSpPr>
            <p:spPr bwMode="auto">
              <a:xfrm>
                <a:off x="1408" y="1088"/>
                <a:ext cx="926" cy="921"/>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59" name="Oval 47"/>
              <p:cNvSpPr>
                <a:spLocks noChangeArrowheads="1"/>
              </p:cNvSpPr>
              <p:nvPr/>
            </p:nvSpPr>
            <p:spPr bwMode="auto">
              <a:xfrm>
                <a:off x="1580" y="1263"/>
                <a:ext cx="576" cy="576"/>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0" name="Oval 48"/>
              <p:cNvSpPr>
                <a:spLocks noChangeArrowheads="1"/>
              </p:cNvSpPr>
              <p:nvPr/>
            </p:nvSpPr>
            <p:spPr bwMode="auto">
              <a:xfrm>
                <a:off x="1742" y="1428"/>
                <a:ext cx="262" cy="269"/>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61" name="Oval 49"/>
              <p:cNvSpPr>
                <a:spLocks noChangeArrowheads="1"/>
              </p:cNvSpPr>
              <p:nvPr/>
            </p:nvSpPr>
            <p:spPr bwMode="auto">
              <a:xfrm>
                <a:off x="1826" y="1518"/>
                <a:ext cx="97"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sp>
          <p:nvSpPr>
            <p:cNvPr id="10252" name="Oval 50"/>
            <p:cNvSpPr>
              <a:spLocks noChangeArrowheads="1"/>
            </p:cNvSpPr>
            <p:nvPr/>
          </p:nvSpPr>
          <p:spPr bwMode="auto">
            <a:xfrm>
              <a:off x="3894" y="3263"/>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53" name="Oval 51"/>
            <p:cNvSpPr>
              <a:spLocks noChangeArrowheads="1"/>
            </p:cNvSpPr>
            <p:nvPr/>
          </p:nvSpPr>
          <p:spPr bwMode="auto">
            <a:xfrm>
              <a:off x="3900" y="335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54" name="Oval 52"/>
            <p:cNvSpPr>
              <a:spLocks noChangeArrowheads="1"/>
            </p:cNvSpPr>
            <p:nvPr/>
          </p:nvSpPr>
          <p:spPr bwMode="auto">
            <a:xfrm>
              <a:off x="3943" y="337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55" name="Oval 53"/>
            <p:cNvSpPr>
              <a:spLocks noChangeArrowheads="1"/>
            </p:cNvSpPr>
            <p:nvPr/>
          </p:nvSpPr>
          <p:spPr bwMode="auto">
            <a:xfrm>
              <a:off x="3830" y="3325"/>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sp>
          <p:nvSpPr>
            <p:cNvPr id="10256" name="Oval 54"/>
            <p:cNvSpPr>
              <a:spLocks noChangeArrowheads="1"/>
            </p:cNvSpPr>
            <p:nvPr/>
          </p:nvSpPr>
          <p:spPr bwMode="auto">
            <a:xfrm>
              <a:off x="3963" y="330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endParaRPr lang="en-US" altLang="en-US" dirty="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2910</TotalTime>
  <Words>4593</Words>
  <Application>Microsoft Office PowerPoint</Application>
  <PresentationFormat>On-screen Show (4:3)</PresentationFormat>
  <Paragraphs>342</Paragraphs>
  <Slides>53</Slides>
  <Notes>36</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Office Theme</vt:lpstr>
      <vt:lpstr>Document</vt:lpstr>
      <vt:lpstr>Equation</vt:lpstr>
      <vt:lpstr>PowerPoint Presentation</vt:lpstr>
      <vt:lpstr>What’s the point?</vt:lpstr>
      <vt:lpstr>Goal and Issues</vt:lpstr>
      <vt:lpstr>PowerPoint Presentation</vt:lpstr>
      <vt:lpstr>PowerPoint Presentation</vt:lpstr>
      <vt:lpstr>Random Errors</vt:lpstr>
      <vt:lpstr>Systematic errors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Accuracy  (if you do everything right)</vt:lpstr>
      <vt:lpstr>Evaluate Secondary Standards!</vt:lpstr>
      <vt:lpstr>PowerPoint Presentation</vt:lpstr>
    </vt:vector>
  </TitlesOfParts>
  <Company>University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Donovan</dc:creator>
  <cp:lastModifiedBy>John Donovan</cp:lastModifiedBy>
  <cp:revision>178</cp:revision>
  <cp:lastPrinted>2022-03-27T04:33:17Z</cp:lastPrinted>
  <dcterms:created xsi:type="dcterms:W3CDTF">2006-03-20T19:23:20Z</dcterms:created>
  <dcterms:modified xsi:type="dcterms:W3CDTF">2022-03-28T17:23:07Z</dcterms:modified>
</cp:coreProperties>
</file>